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7"/>
  </p:notesMasterIdLst>
  <p:sldIdLst>
    <p:sldId id="256" r:id="rId2"/>
    <p:sldId id="353" r:id="rId3"/>
    <p:sldId id="354" r:id="rId4"/>
    <p:sldId id="493" r:id="rId5"/>
    <p:sldId id="528" r:id="rId6"/>
    <p:sldId id="529" r:id="rId7"/>
    <p:sldId id="530" r:id="rId8"/>
    <p:sldId id="531" r:id="rId9"/>
    <p:sldId id="532" r:id="rId10"/>
    <p:sldId id="534" r:id="rId11"/>
    <p:sldId id="533" r:id="rId12"/>
    <p:sldId id="553" r:id="rId13"/>
    <p:sldId id="567" r:id="rId14"/>
    <p:sldId id="535" r:id="rId15"/>
    <p:sldId id="536" r:id="rId16"/>
    <p:sldId id="559" r:id="rId17"/>
    <p:sldId id="565" r:id="rId18"/>
    <p:sldId id="560" r:id="rId19"/>
    <p:sldId id="554" r:id="rId20"/>
    <p:sldId id="561" r:id="rId21"/>
    <p:sldId id="562" r:id="rId22"/>
    <p:sldId id="563" r:id="rId23"/>
    <p:sldId id="564" r:id="rId24"/>
    <p:sldId id="568" r:id="rId25"/>
    <p:sldId id="569" r:id="rId26"/>
    <p:sldId id="537" r:id="rId27"/>
    <p:sldId id="538" r:id="rId28"/>
    <p:sldId id="539" r:id="rId29"/>
    <p:sldId id="552" r:id="rId30"/>
    <p:sldId id="540" r:id="rId31"/>
    <p:sldId id="542" r:id="rId32"/>
    <p:sldId id="541" r:id="rId33"/>
    <p:sldId id="543" r:id="rId34"/>
    <p:sldId id="544" r:id="rId35"/>
    <p:sldId id="545" r:id="rId36"/>
    <p:sldId id="546" r:id="rId37"/>
    <p:sldId id="547" r:id="rId38"/>
    <p:sldId id="548" r:id="rId39"/>
    <p:sldId id="549" r:id="rId40"/>
    <p:sldId id="550" r:id="rId41"/>
    <p:sldId id="551" r:id="rId42"/>
    <p:sldId id="555" r:id="rId43"/>
    <p:sldId id="556" r:id="rId44"/>
    <p:sldId id="557" r:id="rId45"/>
    <p:sldId id="558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5D3D5"/>
    <a:srgbClr val="FFFFFF"/>
    <a:srgbClr val="D2D2D2"/>
    <a:srgbClr val="888888"/>
    <a:srgbClr val="FFFDFF"/>
    <a:srgbClr val="FF951D"/>
    <a:srgbClr val="514870"/>
    <a:srgbClr val="D2D0D2"/>
    <a:srgbClr val="FDFB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070" autoAdjust="0"/>
  </p:normalViewPr>
  <p:slideViewPr>
    <p:cSldViewPr snapToGrid="0">
      <p:cViewPr varScale="1">
        <p:scale>
          <a:sx n="105" d="100"/>
          <a:sy n="105" d="100"/>
        </p:scale>
        <p:origin x="69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mdouh Alenezi" userId="aaa25a7cb57ba53e" providerId="LiveId" clId="{3E58E044-DB2E-4B90-AC1C-0DE1E9DAD1F5}"/>
    <pc:docChg chg="undo custSel addSld delSld modSld sldOrd">
      <pc:chgData name="Mamdouh Alenezi" userId="aaa25a7cb57ba53e" providerId="LiveId" clId="{3E58E044-DB2E-4B90-AC1C-0DE1E9DAD1F5}" dt="2022-04-01T03:42:27.669" v="527"/>
      <pc:docMkLst>
        <pc:docMk/>
      </pc:docMkLst>
      <pc:sldChg chg="modSp mod">
        <pc:chgData name="Mamdouh Alenezi" userId="aaa25a7cb57ba53e" providerId="LiveId" clId="{3E58E044-DB2E-4B90-AC1C-0DE1E9DAD1F5}" dt="2022-04-01T03:42:27.669" v="527"/>
        <pc:sldMkLst>
          <pc:docMk/>
          <pc:sldMk cId="792989616" sldId="353"/>
        </pc:sldMkLst>
        <pc:spChg chg="mod">
          <ac:chgData name="Mamdouh Alenezi" userId="aaa25a7cb57ba53e" providerId="LiveId" clId="{3E58E044-DB2E-4B90-AC1C-0DE1E9DAD1F5}" dt="2022-04-01T03:42:27.669" v="527"/>
          <ac:spMkLst>
            <pc:docMk/>
            <pc:sldMk cId="792989616" sldId="353"/>
            <ac:spMk id="3" creationId="{00000000-0000-0000-0000-000000000000}"/>
          </ac:spMkLst>
        </pc:spChg>
      </pc:sldChg>
      <pc:sldChg chg="addSp delSp modSp new mod">
        <pc:chgData name="Mamdouh Alenezi" userId="aaa25a7cb57ba53e" providerId="LiveId" clId="{3E58E044-DB2E-4B90-AC1C-0DE1E9DAD1F5}" dt="2022-04-01T02:53:07.256" v="18" actId="1076"/>
        <pc:sldMkLst>
          <pc:docMk/>
          <pc:sldMk cId="2817804570" sldId="552"/>
        </pc:sldMkLst>
        <pc:spChg chg="mod">
          <ac:chgData name="Mamdouh Alenezi" userId="aaa25a7cb57ba53e" providerId="LiveId" clId="{3E58E044-DB2E-4B90-AC1C-0DE1E9DAD1F5}" dt="2022-04-01T02:51:33.647" v="10" actId="20577"/>
          <ac:spMkLst>
            <pc:docMk/>
            <pc:sldMk cId="2817804570" sldId="552"/>
            <ac:spMk id="2" creationId="{C3EA3FF0-7D4C-4CF5-9D3E-E6473B0E9D79}"/>
          </ac:spMkLst>
        </pc:spChg>
        <pc:spChg chg="del">
          <ac:chgData name="Mamdouh Alenezi" userId="aaa25a7cb57ba53e" providerId="LiveId" clId="{3E58E044-DB2E-4B90-AC1C-0DE1E9DAD1F5}" dt="2022-04-01T02:52:59.629" v="16" actId="478"/>
          <ac:spMkLst>
            <pc:docMk/>
            <pc:sldMk cId="2817804570" sldId="552"/>
            <ac:spMk id="3" creationId="{6F8E3239-A9D1-4257-AD00-FD5B944574C0}"/>
          </ac:spMkLst>
        </pc:spChg>
        <pc:picChg chg="add mod">
          <ac:chgData name="Mamdouh Alenezi" userId="aaa25a7cb57ba53e" providerId="LiveId" clId="{3E58E044-DB2E-4B90-AC1C-0DE1E9DAD1F5}" dt="2022-04-01T02:53:07.256" v="18" actId="1076"/>
          <ac:picMkLst>
            <pc:docMk/>
            <pc:sldMk cId="2817804570" sldId="552"/>
            <ac:picMk id="1026" creationId="{86BE90BE-AE65-4BDA-AB0D-8E00ACCD13EE}"/>
          </ac:picMkLst>
        </pc:picChg>
      </pc:sldChg>
      <pc:sldChg chg="modSp new mod">
        <pc:chgData name="Mamdouh Alenezi" userId="aaa25a7cb57ba53e" providerId="LiveId" clId="{3E58E044-DB2E-4B90-AC1C-0DE1E9DAD1F5}" dt="2022-04-01T02:55:52.290" v="66" actId="2710"/>
        <pc:sldMkLst>
          <pc:docMk/>
          <pc:sldMk cId="1740951410" sldId="553"/>
        </pc:sldMkLst>
        <pc:spChg chg="mod">
          <ac:chgData name="Mamdouh Alenezi" userId="aaa25a7cb57ba53e" providerId="LiveId" clId="{3E58E044-DB2E-4B90-AC1C-0DE1E9DAD1F5}" dt="2022-04-01T02:54:29.823" v="20"/>
          <ac:spMkLst>
            <pc:docMk/>
            <pc:sldMk cId="1740951410" sldId="553"/>
            <ac:spMk id="2" creationId="{213FF2FE-DDC2-42A5-88A7-AFFF52080E43}"/>
          </ac:spMkLst>
        </pc:spChg>
        <pc:spChg chg="mod">
          <ac:chgData name="Mamdouh Alenezi" userId="aaa25a7cb57ba53e" providerId="LiveId" clId="{3E58E044-DB2E-4B90-AC1C-0DE1E9DAD1F5}" dt="2022-04-01T02:55:52.290" v="66" actId="2710"/>
          <ac:spMkLst>
            <pc:docMk/>
            <pc:sldMk cId="1740951410" sldId="553"/>
            <ac:spMk id="3" creationId="{FFC648B9-D724-441F-9D92-03E7546BACEC}"/>
          </ac:spMkLst>
        </pc:spChg>
      </pc:sldChg>
      <pc:sldChg chg="addSp modSp new mod">
        <pc:chgData name="Mamdouh Alenezi" userId="aaa25a7cb57ba53e" providerId="LiveId" clId="{3E58E044-DB2E-4B90-AC1C-0DE1E9DAD1F5}" dt="2022-04-01T03:25:44.705" v="396" actId="1076"/>
        <pc:sldMkLst>
          <pc:docMk/>
          <pc:sldMk cId="489141180" sldId="554"/>
        </pc:sldMkLst>
        <pc:spChg chg="mod">
          <ac:chgData name="Mamdouh Alenezi" userId="aaa25a7cb57ba53e" providerId="LiveId" clId="{3E58E044-DB2E-4B90-AC1C-0DE1E9DAD1F5}" dt="2022-04-01T03:20:43.875" v="240" actId="20577"/>
          <ac:spMkLst>
            <pc:docMk/>
            <pc:sldMk cId="489141180" sldId="554"/>
            <ac:spMk id="2" creationId="{5E952733-1ECB-4C89-8DB0-E320BC952583}"/>
          </ac:spMkLst>
        </pc:spChg>
        <pc:spChg chg="mod">
          <ac:chgData name="Mamdouh Alenezi" userId="aaa25a7cb57ba53e" providerId="LiveId" clId="{3E58E044-DB2E-4B90-AC1C-0DE1E9DAD1F5}" dt="2022-04-01T02:57:27.764" v="83" actId="15"/>
          <ac:spMkLst>
            <pc:docMk/>
            <pc:sldMk cId="489141180" sldId="554"/>
            <ac:spMk id="3" creationId="{5A3C2B64-79F9-47AC-AB46-2B9081750C3C}"/>
          </ac:spMkLst>
        </pc:spChg>
        <pc:picChg chg="add mod">
          <ac:chgData name="Mamdouh Alenezi" userId="aaa25a7cb57ba53e" providerId="LiveId" clId="{3E58E044-DB2E-4B90-AC1C-0DE1E9DAD1F5}" dt="2022-04-01T03:25:44.705" v="396" actId="1076"/>
          <ac:picMkLst>
            <pc:docMk/>
            <pc:sldMk cId="489141180" sldId="554"/>
            <ac:picMk id="7170" creationId="{286B3A4A-2D98-499A-AFE2-8C22E313D4EA}"/>
          </ac:picMkLst>
        </pc:picChg>
      </pc:sldChg>
      <pc:sldChg chg="addSp delSp modSp new mod">
        <pc:chgData name="Mamdouh Alenezi" userId="aaa25a7cb57ba53e" providerId="LiveId" clId="{3E58E044-DB2E-4B90-AC1C-0DE1E9DAD1F5}" dt="2022-04-01T03:09:18.277" v="116" actId="20577"/>
        <pc:sldMkLst>
          <pc:docMk/>
          <pc:sldMk cId="915499102" sldId="555"/>
        </pc:sldMkLst>
        <pc:spChg chg="mod">
          <ac:chgData name="Mamdouh Alenezi" userId="aaa25a7cb57ba53e" providerId="LiveId" clId="{3E58E044-DB2E-4B90-AC1C-0DE1E9DAD1F5}" dt="2022-04-01T03:09:18.277" v="116" actId="20577"/>
          <ac:spMkLst>
            <pc:docMk/>
            <pc:sldMk cId="915499102" sldId="555"/>
            <ac:spMk id="2" creationId="{C59FF25A-DD9C-4DF8-83BB-DBE8C9B27F46}"/>
          </ac:spMkLst>
        </pc:spChg>
        <pc:picChg chg="add del">
          <ac:chgData name="Mamdouh Alenezi" userId="aaa25a7cb57ba53e" providerId="LiveId" clId="{3E58E044-DB2E-4B90-AC1C-0DE1E9DAD1F5}" dt="2022-04-01T02:58:56.538" v="87" actId="478"/>
          <ac:picMkLst>
            <pc:docMk/>
            <pc:sldMk cId="915499102" sldId="555"/>
            <ac:picMk id="2050" creationId="{8E0B5390-B39A-4FB8-B1D7-F23130663F54}"/>
          </ac:picMkLst>
        </pc:picChg>
        <pc:picChg chg="add del">
          <ac:chgData name="Mamdouh Alenezi" userId="aaa25a7cb57ba53e" providerId="LiveId" clId="{3E58E044-DB2E-4B90-AC1C-0DE1E9DAD1F5}" dt="2022-04-01T03:03:56.182" v="89" actId="478"/>
          <ac:picMkLst>
            <pc:docMk/>
            <pc:sldMk cId="915499102" sldId="555"/>
            <ac:picMk id="2052" creationId="{EEA6EC46-784D-4CD9-8B52-FF2977F5084E}"/>
          </ac:picMkLst>
        </pc:picChg>
        <pc:picChg chg="add mod">
          <ac:chgData name="Mamdouh Alenezi" userId="aaa25a7cb57ba53e" providerId="LiveId" clId="{3E58E044-DB2E-4B90-AC1C-0DE1E9DAD1F5}" dt="2022-04-01T03:06:39.331" v="91" actId="1076"/>
          <ac:picMkLst>
            <pc:docMk/>
            <pc:sldMk cId="915499102" sldId="555"/>
            <ac:picMk id="2054" creationId="{DC3764EC-199E-42BA-AE78-F1236C4696C4}"/>
          </ac:picMkLst>
        </pc:picChg>
      </pc:sldChg>
      <pc:sldChg chg="addSp modSp new mod">
        <pc:chgData name="Mamdouh Alenezi" userId="aaa25a7cb57ba53e" providerId="LiveId" clId="{3E58E044-DB2E-4B90-AC1C-0DE1E9DAD1F5}" dt="2022-04-01T03:09:23.466" v="117"/>
        <pc:sldMkLst>
          <pc:docMk/>
          <pc:sldMk cId="3325161579" sldId="556"/>
        </pc:sldMkLst>
        <pc:spChg chg="mod">
          <ac:chgData name="Mamdouh Alenezi" userId="aaa25a7cb57ba53e" providerId="LiveId" clId="{3E58E044-DB2E-4B90-AC1C-0DE1E9DAD1F5}" dt="2022-04-01T03:09:23.466" v="117"/>
          <ac:spMkLst>
            <pc:docMk/>
            <pc:sldMk cId="3325161579" sldId="556"/>
            <ac:spMk id="2" creationId="{9265C4F1-2219-4CAB-81DB-0B6897DFD6D4}"/>
          </ac:spMkLst>
        </pc:spChg>
        <pc:picChg chg="add mod">
          <ac:chgData name="Mamdouh Alenezi" userId="aaa25a7cb57ba53e" providerId="LiveId" clId="{3E58E044-DB2E-4B90-AC1C-0DE1E9DAD1F5}" dt="2022-04-01T03:09:09.586" v="98" actId="1076"/>
          <ac:picMkLst>
            <pc:docMk/>
            <pc:sldMk cId="3325161579" sldId="556"/>
            <ac:picMk id="3074" creationId="{429202A1-4E31-4F26-BEF0-ED2DCD18738A}"/>
          </ac:picMkLst>
        </pc:picChg>
      </pc:sldChg>
      <pc:sldChg chg="modSp new mod">
        <pc:chgData name="Mamdouh Alenezi" userId="aaa25a7cb57ba53e" providerId="LiveId" clId="{3E58E044-DB2E-4B90-AC1C-0DE1E9DAD1F5}" dt="2022-04-01T03:11:07.811" v="130" actId="2710"/>
        <pc:sldMkLst>
          <pc:docMk/>
          <pc:sldMk cId="3158022647" sldId="557"/>
        </pc:sldMkLst>
        <pc:spChg chg="mod">
          <ac:chgData name="Mamdouh Alenezi" userId="aaa25a7cb57ba53e" providerId="LiveId" clId="{3E58E044-DB2E-4B90-AC1C-0DE1E9DAD1F5}" dt="2022-04-01T03:09:59.048" v="119"/>
          <ac:spMkLst>
            <pc:docMk/>
            <pc:sldMk cId="3158022647" sldId="557"/>
            <ac:spMk id="2" creationId="{A12E5D20-8A91-483B-A4AB-40B66AA82BBE}"/>
          </ac:spMkLst>
        </pc:spChg>
        <pc:spChg chg="mod">
          <ac:chgData name="Mamdouh Alenezi" userId="aaa25a7cb57ba53e" providerId="LiveId" clId="{3E58E044-DB2E-4B90-AC1C-0DE1E9DAD1F5}" dt="2022-04-01T03:11:07.811" v="130" actId="2710"/>
          <ac:spMkLst>
            <pc:docMk/>
            <pc:sldMk cId="3158022647" sldId="557"/>
            <ac:spMk id="3" creationId="{EFABF838-9DAB-4ABF-809E-E7AF8FD5ED33}"/>
          </ac:spMkLst>
        </pc:spChg>
      </pc:sldChg>
      <pc:sldChg chg="addSp modSp new mod">
        <pc:chgData name="Mamdouh Alenezi" userId="aaa25a7cb57ba53e" providerId="LiveId" clId="{3E58E044-DB2E-4B90-AC1C-0DE1E9DAD1F5}" dt="2022-04-01T03:12:39.559" v="139" actId="1076"/>
        <pc:sldMkLst>
          <pc:docMk/>
          <pc:sldMk cId="3040164368" sldId="558"/>
        </pc:sldMkLst>
        <pc:spChg chg="mod">
          <ac:chgData name="Mamdouh Alenezi" userId="aaa25a7cb57ba53e" providerId="LiveId" clId="{3E58E044-DB2E-4B90-AC1C-0DE1E9DAD1F5}" dt="2022-04-01T03:11:38.230" v="132"/>
          <ac:spMkLst>
            <pc:docMk/>
            <pc:sldMk cId="3040164368" sldId="558"/>
            <ac:spMk id="2" creationId="{74EAF641-09FB-4817-A0C8-7E63F3393BEC}"/>
          </ac:spMkLst>
        </pc:spChg>
        <pc:spChg chg="mod">
          <ac:chgData name="Mamdouh Alenezi" userId="aaa25a7cb57ba53e" providerId="LiveId" clId="{3E58E044-DB2E-4B90-AC1C-0DE1E9DAD1F5}" dt="2022-04-01T03:12:31.542" v="138" actId="6549"/>
          <ac:spMkLst>
            <pc:docMk/>
            <pc:sldMk cId="3040164368" sldId="558"/>
            <ac:spMk id="3" creationId="{BCCB449D-45E2-4049-AD48-7A0A11197B73}"/>
          </ac:spMkLst>
        </pc:spChg>
        <pc:picChg chg="add mod">
          <ac:chgData name="Mamdouh Alenezi" userId="aaa25a7cb57ba53e" providerId="LiveId" clId="{3E58E044-DB2E-4B90-AC1C-0DE1E9DAD1F5}" dt="2022-04-01T03:12:39.559" v="139" actId="1076"/>
          <ac:picMkLst>
            <pc:docMk/>
            <pc:sldMk cId="3040164368" sldId="558"/>
            <ac:picMk id="4098" creationId="{B5CD0F42-A88C-4315-8BBB-A8E6F4FB4874}"/>
          </ac:picMkLst>
        </pc:picChg>
      </pc:sldChg>
      <pc:sldChg chg="new del">
        <pc:chgData name="Mamdouh Alenezi" userId="aaa25a7cb57ba53e" providerId="LiveId" clId="{3E58E044-DB2E-4B90-AC1C-0DE1E9DAD1F5}" dt="2022-04-01T03:13:39.736" v="141" actId="47"/>
        <pc:sldMkLst>
          <pc:docMk/>
          <pc:sldMk cId="2968996439" sldId="559"/>
        </pc:sldMkLst>
      </pc:sldChg>
      <pc:sldChg chg="addSp modSp new mod ord">
        <pc:chgData name="Mamdouh Alenezi" userId="aaa25a7cb57ba53e" providerId="LiveId" clId="{3E58E044-DB2E-4B90-AC1C-0DE1E9DAD1F5}" dt="2022-04-01T03:19:36.898" v="228"/>
        <pc:sldMkLst>
          <pc:docMk/>
          <pc:sldMk cId="3416697765" sldId="559"/>
        </pc:sldMkLst>
        <pc:spChg chg="mod">
          <ac:chgData name="Mamdouh Alenezi" userId="aaa25a7cb57ba53e" providerId="LiveId" clId="{3E58E044-DB2E-4B90-AC1C-0DE1E9DAD1F5}" dt="2022-04-01T03:19:31.885" v="226" actId="20577"/>
          <ac:spMkLst>
            <pc:docMk/>
            <pc:sldMk cId="3416697765" sldId="559"/>
            <ac:spMk id="2" creationId="{6A922290-1E01-4D87-9328-3649284E4B3E}"/>
          </ac:spMkLst>
        </pc:spChg>
        <pc:picChg chg="add mod">
          <ac:chgData name="Mamdouh Alenezi" userId="aaa25a7cb57ba53e" providerId="LiveId" clId="{3E58E044-DB2E-4B90-AC1C-0DE1E9DAD1F5}" dt="2022-04-01T03:19:00.133" v="163" actId="1076"/>
          <ac:picMkLst>
            <pc:docMk/>
            <pc:sldMk cId="3416697765" sldId="559"/>
            <ac:picMk id="5122" creationId="{F050F375-0B5B-44FC-B733-0660E9D2AE97}"/>
          </ac:picMkLst>
        </pc:picChg>
      </pc:sldChg>
      <pc:sldChg chg="addSp modSp new mod">
        <pc:chgData name="Mamdouh Alenezi" userId="aaa25a7cb57ba53e" providerId="LiveId" clId="{3E58E044-DB2E-4B90-AC1C-0DE1E9DAD1F5}" dt="2022-04-01T03:25:14.404" v="393" actId="14100"/>
        <pc:sldMkLst>
          <pc:docMk/>
          <pc:sldMk cId="1565804628" sldId="560"/>
        </pc:sldMkLst>
        <pc:spChg chg="mod">
          <ac:chgData name="Mamdouh Alenezi" userId="aaa25a7cb57ba53e" providerId="LiveId" clId="{3E58E044-DB2E-4B90-AC1C-0DE1E9DAD1F5}" dt="2022-04-01T03:20:37.963" v="235" actId="20577"/>
          <ac:spMkLst>
            <pc:docMk/>
            <pc:sldMk cId="1565804628" sldId="560"/>
            <ac:spMk id="2" creationId="{C71546D6-4E79-4873-B9DD-CFBF4FE11357}"/>
          </ac:spMkLst>
        </pc:spChg>
        <pc:spChg chg="mod">
          <ac:chgData name="Mamdouh Alenezi" userId="aaa25a7cb57ba53e" providerId="LiveId" clId="{3E58E044-DB2E-4B90-AC1C-0DE1E9DAD1F5}" dt="2022-04-01T03:25:01.821" v="391" actId="27636"/>
          <ac:spMkLst>
            <pc:docMk/>
            <pc:sldMk cId="1565804628" sldId="560"/>
            <ac:spMk id="3" creationId="{688C58F5-EBF4-4CCF-8207-6C52331A5256}"/>
          </ac:spMkLst>
        </pc:spChg>
        <pc:picChg chg="add mod">
          <ac:chgData name="Mamdouh Alenezi" userId="aaa25a7cb57ba53e" providerId="LiveId" clId="{3E58E044-DB2E-4B90-AC1C-0DE1E9DAD1F5}" dt="2022-04-01T03:25:14.404" v="393" actId="14100"/>
          <ac:picMkLst>
            <pc:docMk/>
            <pc:sldMk cId="1565804628" sldId="560"/>
            <ac:picMk id="6146" creationId="{9AABDA9B-679A-4887-9843-D5C0168FD170}"/>
          </ac:picMkLst>
        </pc:picChg>
      </pc:sldChg>
      <pc:sldChg chg="addSp modSp new mod">
        <pc:chgData name="Mamdouh Alenezi" userId="aaa25a7cb57ba53e" providerId="LiveId" clId="{3E58E044-DB2E-4B90-AC1C-0DE1E9DAD1F5}" dt="2022-04-01T03:29:46.512" v="474" actId="1076"/>
        <pc:sldMkLst>
          <pc:docMk/>
          <pc:sldMk cId="66377248" sldId="561"/>
        </pc:sldMkLst>
        <pc:spChg chg="mod">
          <ac:chgData name="Mamdouh Alenezi" userId="aaa25a7cb57ba53e" providerId="LiveId" clId="{3E58E044-DB2E-4B90-AC1C-0DE1E9DAD1F5}" dt="2022-04-01T03:27:18.145" v="412" actId="20577"/>
          <ac:spMkLst>
            <pc:docMk/>
            <pc:sldMk cId="66377248" sldId="561"/>
            <ac:spMk id="2" creationId="{C4E39B90-089E-4100-A5C9-5A2B7CC761C4}"/>
          </ac:spMkLst>
        </pc:spChg>
        <pc:spChg chg="mod">
          <ac:chgData name="Mamdouh Alenezi" userId="aaa25a7cb57ba53e" providerId="LiveId" clId="{3E58E044-DB2E-4B90-AC1C-0DE1E9DAD1F5}" dt="2022-04-01T03:29:26.481" v="471" actId="20577"/>
          <ac:spMkLst>
            <pc:docMk/>
            <pc:sldMk cId="66377248" sldId="561"/>
            <ac:spMk id="3" creationId="{DD82B421-D343-485F-9985-1FC8BBE7F60F}"/>
          </ac:spMkLst>
        </pc:spChg>
        <pc:picChg chg="add mod">
          <ac:chgData name="Mamdouh Alenezi" userId="aaa25a7cb57ba53e" providerId="LiveId" clId="{3E58E044-DB2E-4B90-AC1C-0DE1E9DAD1F5}" dt="2022-04-01T03:29:46.512" v="474" actId="1076"/>
          <ac:picMkLst>
            <pc:docMk/>
            <pc:sldMk cId="66377248" sldId="561"/>
            <ac:picMk id="8194" creationId="{736F1488-0498-4844-9766-5BF90FD80B71}"/>
          </ac:picMkLst>
        </pc:picChg>
      </pc:sldChg>
      <pc:sldChg chg="addSp delSp modSp add mod">
        <pc:chgData name="Mamdouh Alenezi" userId="aaa25a7cb57ba53e" providerId="LiveId" clId="{3E58E044-DB2E-4B90-AC1C-0DE1E9DAD1F5}" dt="2022-04-01T03:31:16.594" v="485"/>
        <pc:sldMkLst>
          <pc:docMk/>
          <pc:sldMk cId="4082647739" sldId="562"/>
        </pc:sldMkLst>
        <pc:spChg chg="mod">
          <ac:chgData name="Mamdouh Alenezi" userId="aaa25a7cb57ba53e" providerId="LiveId" clId="{3E58E044-DB2E-4B90-AC1C-0DE1E9DAD1F5}" dt="2022-04-01T03:31:16.594" v="485"/>
          <ac:spMkLst>
            <pc:docMk/>
            <pc:sldMk cId="4082647739" sldId="562"/>
            <ac:spMk id="3" creationId="{DD82B421-D343-485F-9985-1FC8BBE7F60F}"/>
          </ac:spMkLst>
        </pc:spChg>
        <pc:picChg chg="del">
          <ac:chgData name="Mamdouh Alenezi" userId="aaa25a7cb57ba53e" providerId="LiveId" clId="{3E58E044-DB2E-4B90-AC1C-0DE1E9DAD1F5}" dt="2022-04-01T03:30:55.274" v="483" actId="478"/>
          <ac:picMkLst>
            <pc:docMk/>
            <pc:sldMk cId="4082647739" sldId="562"/>
            <ac:picMk id="8194" creationId="{736F1488-0498-4844-9766-5BF90FD80B71}"/>
          </ac:picMkLst>
        </pc:picChg>
        <pc:picChg chg="add mod">
          <ac:chgData name="Mamdouh Alenezi" userId="aaa25a7cb57ba53e" providerId="LiveId" clId="{3E58E044-DB2E-4B90-AC1C-0DE1E9DAD1F5}" dt="2022-04-01T03:30:58.329" v="484" actId="1076"/>
          <ac:picMkLst>
            <pc:docMk/>
            <pc:sldMk cId="4082647739" sldId="562"/>
            <ac:picMk id="9218" creationId="{0460E85D-DC97-47FA-ACD2-84092F10D0B4}"/>
          </ac:picMkLst>
        </pc:picChg>
      </pc:sldChg>
      <pc:sldChg chg="addSp delSp modSp add mod ord">
        <pc:chgData name="Mamdouh Alenezi" userId="aaa25a7cb57ba53e" providerId="LiveId" clId="{3E58E044-DB2E-4B90-AC1C-0DE1E9DAD1F5}" dt="2022-04-01T03:32:49.449" v="498" actId="6549"/>
        <pc:sldMkLst>
          <pc:docMk/>
          <pc:sldMk cId="251300617" sldId="563"/>
        </pc:sldMkLst>
        <pc:spChg chg="mod">
          <ac:chgData name="Mamdouh Alenezi" userId="aaa25a7cb57ba53e" providerId="LiveId" clId="{3E58E044-DB2E-4B90-AC1C-0DE1E9DAD1F5}" dt="2022-04-01T03:32:49.449" v="498" actId="6549"/>
          <ac:spMkLst>
            <pc:docMk/>
            <pc:sldMk cId="251300617" sldId="563"/>
            <ac:spMk id="3" creationId="{DD82B421-D343-485F-9985-1FC8BBE7F60F}"/>
          </ac:spMkLst>
        </pc:spChg>
        <pc:picChg chg="del">
          <ac:chgData name="Mamdouh Alenezi" userId="aaa25a7cb57ba53e" providerId="LiveId" clId="{3E58E044-DB2E-4B90-AC1C-0DE1E9DAD1F5}" dt="2022-04-01T03:31:50.104" v="493" actId="478"/>
          <ac:picMkLst>
            <pc:docMk/>
            <pc:sldMk cId="251300617" sldId="563"/>
            <ac:picMk id="8194" creationId="{736F1488-0498-4844-9766-5BF90FD80B71}"/>
          </ac:picMkLst>
        </pc:picChg>
        <pc:picChg chg="add mod">
          <ac:chgData name="Mamdouh Alenezi" userId="aaa25a7cb57ba53e" providerId="LiveId" clId="{3E58E044-DB2E-4B90-AC1C-0DE1E9DAD1F5}" dt="2022-04-01T03:31:52.571" v="494" actId="1076"/>
          <ac:picMkLst>
            <pc:docMk/>
            <pc:sldMk cId="251300617" sldId="563"/>
            <ac:picMk id="10242" creationId="{E89090A5-F859-4F5A-83A9-85D611AD8455}"/>
          </ac:picMkLst>
        </pc:picChg>
      </pc:sldChg>
      <pc:sldChg chg="addSp delSp modSp new mod">
        <pc:chgData name="Mamdouh Alenezi" userId="aaa25a7cb57ba53e" providerId="LiveId" clId="{3E58E044-DB2E-4B90-AC1C-0DE1E9DAD1F5}" dt="2022-04-01T03:36:15.425" v="525"/>
        <pc:sldMkLst>
          <pc:docMk/>
          <pc:sldMk cId="3702898521" sldId="564"/>
        </pc:sldMkLst>
        <pc:spChg chg="mod">
          <ac:chgData name="Mamdouh Alenezi" userId="aaa25a7cb57ba53e" providerId="LiveId" clId="{3E58E044-DB2E-4B90-AC1C-0DE1E9DAD1F5}" dt="2022-04-01T03:33:18.340" v="501" actId="27636"/>
          <ac:spMkLst>
            <pc:docMk/>
            <pc:sldMk cId="3702898521" sldId="564"/>
            <ac:spMk id="2" creationId="{C6798E7E-319F-4DF4-BD71-89C71D062734}"/>
          </ac:spMkLst>
        </pc:spChg>
        <pc:spChg chg="del">
          <ac:chgData name="Mamdouh Alenezi" userId="aaa25a7cb57ba53e" providerId="LiveId" clId="{3E58E044-DB2E-4B90-AC1C-0DE1E9DAD1F5}" dt="2022-04-01T03:33:41.436" v="502"/>
          <ac:spMkLst>
            <pc:docMk/>
            <pc:sldMk cId="3702898521" sldId="564"/>
            <ac:spMk id="3" creationId="{E2875FC3-D238-4AB6-831E-B627B055144D}"/>
          </ac:spMkLst>
        </pc:spChg>
        <pc:spChg chg="add del mod">
          <ac:chgData name="Mamdouh Alenezi" userId="aaa25a7cb57ba53e" providerId="LiveId" clId="{3E58E044-DB2E-4B90-AC1C-0DE1E9DAD1F5}" dt="2022-04-01T03:33:55.988" v="504" actId="478"/>
          <ac:spMkLst>
            <pc:docMk/>
            <pc:sldMk cId="3702898521" sldId="564"/>
            <ac:spMk id="6" creationId="{937AB922-C4A8-4871-96C9-CAF9E92A6731}"/>
          </ac:spMkLst>
        </pc:spChg>
        <pc:graphicFrameChg chg="add mod modGraphic">
          <ac:chgData name="Mamdouh Alenezi" userId="aaa25a7cb57ba53e" providerId="LiveId" clId="{3E58E044-DB2E-4B90-AC1C-0DE1E9DAD1F5}" dt="2022-04-01T03:36:15.425" v="525"/>
          <ac:graphicFrameMkLst>
            <pc:docMk/>
            <pc:sldMk cId="3702898521" sldId="564"/>
            <ac:graphicFrameMk id="5" creationId="{96F92530-6806-4D66-B9B8-4A49AF817A91}"/>
          </ac:graphicFrameMkLst>
        </pc:graphicFrame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AA471C8-6455-4B98-96A3-24C6F633A4A0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18052B9-48C8-4543-B91D-0E4A1799F113}">
      <dgm:prSet phldrT="[Text]" custT="1"/>
      <dgm:spPr/>
      <dgm:t>
        <a:bodyPr/>
        <a:lstStyle/>
        <a:p>
          <a:r>
            <a:rPr lang="en-US" sz="2800" dirty="0">
              <a:latin typeface="Candara" panose="020E0502030303020204" pitchFamily="34" charset="0"/>
            </a:rPr>
            <a:t>Before Continuous Integration</a:t>
          </a:r>
        </a:p>
      </dgm:t>
    </dgm:pt>
    <dgm:pt modelId="{BBFAC9F0-4B02-4E68-AC0E-E792C57D534A}" type="parTrans" cxnId="{1318EEE5-7648-438A-A39F-9E2835E44466}">
      <dgm:prSet/>
      <dgm:spPr/>
      <dgm:t>
        <a:bodyPr/>
        <a:lstStyle/>
        <a:p>
          <a:endParaRPr lang="en-US" sz="800">
            <a:latin typeface="Candara" panose="020E0502030303020204" pitchFamily="34" charset="0"/>
          </a:endParaRPr>
        </a:p>
      </dgm:t>
    </dgm:pt>
    <dgm:pt modelId="{361A42D2-23AE-4C3F-8A0D-7AED686F3568}" type="sibTrans" cxnId="{1318EEE5-7648-438A-A39F-9E2835E44466}">
      <dgm:prSet/>
      <dgm:spPr/>
      <dgm:t>
        <a:bodyPr/>
        <a:lstStyle/>
        <a:p>
          <a:endParaRPr lang="en-US" sz="800">
            <a:latin typeface="Candara" panose="020E0502030303020204" pitchFamily="34" charset="0"/>
          </a:endParaRPr>
        </a:p>
      </dgm:t>
    </dgm:pt>
    <dgm:pt modelId="{1D02AAA2-AD0C-473E-83A5-A5D73A791D8D}">
      <dgm:prSet phldrT="[Text]" custT="1"/>
      <dgm:spPr/>
      <dgm:t>
        <a:bodyPr/>
        <a:lstStyle/>
        <a:p>
          <a:pPr>
            <a:lnSpc>
              <a:spcPct val="250000"/>
            </a:lnSpc>
          </a:pPr>
          <a:r>
            <a:rPr lang="en-US" sz="2000" dirty="0">
              <a:latin typeface="Candara" panose="020E0502030303020204" pitchFamily="34" charset="0"/>
            </a:rPr>
            <a:t>The entire source code was built and then tested</a:t>
          </a:r>
        </a:p>
      </dgm:t>
    </dgm:pt>
    <dgm:pt modelId="{EA52A801-6DBD-43B4-99B3-5BB8E557F8E8}" type="sibTrans" cxnId="{F437BE72-438A-41C9-AC73-F28B11AA7485}">
      <dgm:prSet/>
      <dgm:spPr/>
      <dgm:t>
        <a:bodyPr/>
        <a:lstStyle/>
        <a:p>
          <a:endParaRPr lang="en-US" sz="800">
            <a:latin typeface="Candara" panose="020E0502030303020204" pitchFamily="34" charset="0"/>
          </a:endParaRPr>
        </a:p>
      </dgm:t>
    </dgm:pt>
    <dgm:pt modelId="{99E8AB8A-7FBB-403D-ADE0-66A60F9D21F3}" type="parTrans" cxnId="{F437BE72-438A-41C9-AC73-F28B11AA7485}">
      <dgm:prSet/>
      <dgm:spPr/>
      <dgm:t>
        <a:bodyPr/>
        <a:lstStyle/>
        <a:p>
          <a:endParaRPr lang="en-US" sz="800">
            <a:latin typeface="Candara" panose="020E0502030303020204" pitchFamily="34" charset="0"/>
          </a:endParaRPr>
        </a:p>
      </dgm:t>
    </dgm:pt>
    <dgm:pt modelId="{8A394BF2-0420-4790-98B4-5D0E3465A46C}">
      <dgm:prSet phldrT="[Text]" custT="1"/>
      <dgm:spPr/>
      <dgm:t>
        <a:bodyPr/>
        <a:lstStyle/>
        <a:p>
          <a:pPr>
            <a:lnSpc>
              <a:spcPct val="250000"/>
            </a:lnSpc>
          </a:pPr>
          <a:r>
            <a:rPr lang="en-US" sz="2000" dirty="0">
              <a:latin typeface="Candara" panose="020E0502030303020204" pitchFamily="34" charset="0"/>
            </a:rPr>
            <a:t>Developers have to wait for test results</a:t>
          </a:r>
        </a:p>
      </dgm:t>
    </dgm:pt>
    <dgm:pt modelId="{3C747943-836A-4A42-8D73-339FB26B0E74}" type="parTrans" cxnId="{06778F4C-67B6-493C-89E3-3C019A24E2F2}">
      <dgm:prSet/>
      <dgm:spPr/>
      <dgm:t>
        <a:bodyPr/>
        <a:lstStyle/>
        <a:p>
          <a:endParaRPr lang="en-US" sz="800">
            <a:latin typeface="Candara" panose="020E0502030303020204" pitchFamily="34" charset="0"/>
          </a:endParaRPr>
        </a:p>
      </dgm:t>
    </dgm:pt>
    <dgm:pt modelId="{017733D8-C7E7-4004-B44C-F9EB08623E81}" type="sibTrans" cxnId="{06778F4C-67B6-493C-89E3-3C019A24E2F2}">
      <dgm:prSet/>
      <dgm:spPr/>
      <dgm:t>
        <a:bodyPr/>
        <a:lstStyle/>
        <a:p>
          <a:endParaRPr lang="en-US" sz="800">
            <a:latin typeface="Candara" panose="020E0502030303020204" pitchFamily="34" charset="0"/>
          </a:endParaRPr>
        </a:p>
      </dgm:t>
    </dgm:pt>
    <dgm:pt modelId="{CA8B58D1-8070-454F-AEA8-9C1B904F9BC3}">
      <dgm:prSet phldrT="[Text]" custT="1"/>
      <dgm:spPr/>
      <dgm:t>
        <a:bodyPr/>
        <a:lstStyle/>
        <a:p>
          <a:pPr>
            <a:lnSpc>
              <a:spcPct val="250000"/>
            </a:lnSpc>
          </a:pPr>
          <a:r>
            <a:rPr lang="en-US" sz="2000" dirty="0">
              <a:latin typeface="Candara" panose="020E0502030303020204" pitchFamily="34" charset="0"/>
            </a:rPr>
            <a:t>No Feedback</a:t>
          </a:r>
        </a:p>
      </dgm:t>
    </dgm:pt>
    <dgm:pt modelId="{1147AA9D-F344-4143-8006-3A0E0A2ABD0C}" type="parTrans" cxnId="{33BB0945-3AFC-4D17-BA14-59AE8950AD6B}">
      <dgm:prSet/>
      <dgm:spPr/>
      <dgm:t>
        <a:bodyPr/>
        <a:lstStyle/>
        <a:p>
          <a:endParaRPr lang="en-US"/>
        </a:p>
      </dgm:t>
    </dgm:pt>
    <dgm:pt modelId="{774BD533-0311-4E11-B835-D51FF23BA5A8}" type="sibTrans" cxnId="{33BB0945-3AFC-4D17-BA14-59AE8950AD6B}">
      <dgm:prSet/>
      <dgm:spPr/>
      <dgm:t>
        <a:bodyPr/>
        <a:lstStyle/>
        <a:p>
          <a:endParaRPr lang="en-US"/>
        </a:p>
      </dgm:t>
    </dgm:pt>
    <dgm:pt modelId="{67809678-BE4A-4D83-BE9E-E4139EB60D27}" type="pres">
      <dgm:prSet presAssocID="{0AA471C8-6455-4B98-96A3-24C6F633A4A0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F4F13C3-A4FC-4D10-B7C2-65B024D0CF1C}" type="pres">
      <dgm:prSet presAssocID="{F18052B9-48C8-4543-B91D-0E4A1799F113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378A56E-55CA-4780-A27D-83D0BDD912C4}" type="pres">
      <dgm:prSet presAssocID="{F18052B9-48C8-4543-B91D-0E4A1799F113}" presName="childText" presStyleLbl="revTx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63D3346-4F4D-4AAC-ACA4-647E5B9DD793}" type="presOf" srcId="{CA8B58D1-8070-454F-AEA8-9C1B904F9BC3}" destId="{6378A56E-55CA-4780-A27D-83D0BDD912C4}" srcOrd="0" destOrd="2" presId="urn:microsoft.com/office/officeart/2005/8/layout/vList2"/>
    <dgm:cxn modelId="{1318EEE5-7648-438A-A39F-9E2835E44466}" srcId="{0AA471C8-6455-4B98-96A3-24C6F633A4A0}" destId="{F18052B9-48C8-4543-B91D-0E4A1799F113}" srcOrd="0" destOrd="0" parTransId="{BBFAC9F0-4B02-4E68-AC0E-E792C57D534A}" sibTransId="{361A42D2-23AE-4C3F-8A0D-7AED686F3568}"/>
    <dgm:cxn modelId="{01E58CEC-000A-46D6-955F-B2DDF7EFE209}" type="presOf" srcId="{0AA471C8-6455-4B98-96A3-24C6F633A4A0}" destId="{67809678-BE4A-4D83-BE9E-E4139EB60D27}" srcOrd="0" destOrd="0" presId="urn:microsoft.com/office/officeart/2005/8/layout/vList2"/>
    <dgm:cxn modelId="{06778F4C-67B6-493C-89E3-3C019A24E2F2}" srcId="{F18052B9-48C8-4543-B91D-0E4A1799F113}" destId="{8A394BF2-0420-4790-98B4-5D0E3465A46C}" srcOrd="1" destOrd="0" parTransId="{3C747943-836A-4A42-8D73-339FB26B0E74}" sibTransId="{017733D8-C7E7-4004-B44C-F9EB08623E81}"/>
    <dgm:cxn modelId="{F437BE72-438A-41C9-AC73-F28B11AA7485}" srcId="{F18052B9-48C8-4543-B91D-0E4A1799F113}" destId="{1D02AAA2-AD0C-473E-83A5-A5D73A791D8D}" srcOrd="0" destOrd="0" parTransId="{99E8AB8A-7FBB-403D-ADE0-66A60F9D21F3}" sibTransId="{EA52A801-6DBD-43B4-99B3-5BB8E557F8E8}"/>
    <dgm:cxn modelId="{2870B5FF-39B0-4013-8DB2-1E04100FA751}" type="presOf" srcId="{F18052B9-48C8-4543-B91D-0E4A1799F113}" destId="{2F4F13C3-A4FC-4D10-B7C2-65B024D0CF1C}" srcOrd="0" destOrd="0" presId="urn:microsoft.com/office/officeart/2005/8/layout/vList2"/>
    <dgm:cxn modelId="{33BB0945-3AFC-4D17-BA14-59AE8950AD6B}" srcId="{F18052B9-48C8-4543-B91D-0E4A1799F113}" destId="{CA8B58D1-8070-454F-AEA8-9C1B904F9BC3}" srcOrd="2" destOrd="0" parTransId="{1147AA9D-F344-4143-8006-3A0E0A2ABD0C}" sibTransId="{774BD533-0311-4E11-B835-D51FF23BA5A8}"/>
    <dgm:cxn modelId="{E2B97F08-0678-4C7B-8C06-4F5B48F03223}" type="presOf" srcId="{8A394BF2-0420-4790-98B4-5D0E3465A46C}" destId="{6378A56E-55CA-4780-A27D-83D0BDD912C4}" srcOrd="0" destOrd="1" presId="urn:microsoft.com/office/officeart/2005/8/layout/vList2"/>
    <dgm:cxn modelId="{D97685F6-BDB3-4E3F-9BCA-88CD631746FF}" type="presOf" srcId="{1D02AAA2-AD0C-473E-83A5-A5D73A791D8D}" destId="{6378A56E-55CA-4780-A27D-83D0BDD912C4}" srcOrd="0" destOrd="0" presId="urn:microsoft.com/office/officeart/2005/8/layout/vList2"/>
    <dgm:cxn modelId="{BD1D7DE8-BB83-4F2F-9C8C-0008F27C8F9D}" type="presParOf" srcId="{67809678-BE4A-4D83-BE9E-E4139EB60D27}" destId="{2F4F13C3-A4FC-4D10-B7C2-65B024D0CF1C}" srcOrd="0" destOrd="0" presId="urn:microsoft.com/office/officeart/2005/8/layout/vList2"/>
    <dgm:cxn modelId="{5882CDBF-4DE7-4174-98F2-D6827BDD4EB9}" type="presParOf" srcId="{67809678-BE4A-4D83-BE9E-E4139EB60D27}" destId="{6378A56E-55CA-4780-A27D-83D0BDD912C4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AA471C8-6455-4B98-96A3-24C6F633A4A0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18052B9-48C8-4543-B91D-0E4A1799F113}">
      <dgm:prSet phldrT="[Text]" custT="1"/>
      <dgm:spPr/>
      <dgm:t>
        <a:bodyPr/>
        <a:lstStyle/>
        <a:p>
          <a:r>
            <a:rPr lang="en-US" sz="2800" dirty="0">
              <a:latin typeface="Candara" panose="020E0502030303020204" pitchFamily="34" charset="0"/>
            </a:rPr>
            <a:t>After Continuous Integration</a:t>
          </a:r>
        </a:p>
      </dgm:t>
    </dgm:pt>
    <dgm:pt modelId="{BBFAC9F0-4B02-4E68-AC0E-E792C57D534A}" type="parTrans" cxnId="{1318EEE5-7648-438A-A39F-9E2835E44466}">
      <dgm:prSet/>
      <dgm:spPr/>
      <dgm:t>
        <a:bodyPr/>
        <a:lstStyle/>
        <a:p>
          <a:endParaRPr lang="en-US" sz="800">
            <a:latin typeface="Candara" panose="020E0502030303020204" pitchFamily="34" charset="0"/>
          </a:endParaRPr>
        </a:p>
      </dgm:t>
    </dgm:pt>
    <dgm:pt modelId="{361A42D2-23AE-4C3F-8A0D-7AED686F3568}" type="sibTrans" cxnId="{1318EEE5-7648-438A-A39F-9E2835E44466}">
      <dgm:prSet/>
      <dgm:spPr/>
      <dgm:t>
        <a:bodyPr/>
        <a:lstStyle/>
        <a:p>
          <a:endParaRPr lang="en-US" sz="800">
            <a:latin typeface="Candara" panose="020E0502030303020204" pitchFamily="34" charset="0"/>
          </a:endParaRPr>
        </a:p>
      </dgm:t>
    </dgm:pt>
    <dgm:pt modelId="{1D02AAA2-AD0C-473E-83A5-A5D73A791D8D}">
      <dgm:prSet phldrT="[Text]" custT="1"/>
      <dgm:spPr/>
      <dgm:t>
        <a:bodyPr/>
        <a:lstStyle/>
        <a:p>
          <a:pPr>
            <a:lnSpc>
              <a:spcPct val="250000"/>
            </a:lnSpc>
          </a:pPr>
          <a:r>
            <a:rPr lang="en-US" sz="2000" dirty="0">
              <a:latin typeface="Candara" panose="020E0502030303020204" pitchFamily="34" charset="0"/>
            </a:rPr>
            <a:t>Every commit made in the source code is built and tested</a:t>
          </a:r>
        </a:p>
      </dgm:t>
    </dgm:pt>
    <dgm:pt modelId="{EA52A801-6DBD-43B4-99B3-5BB8E557F8E8}" type="sibTrans" cxnId="{F437BE72-438A-41C9-AC73-F28B11AA7485}">
      <dgm:prSet/>
      <dgm:spPr/>
      <dgm:t>
        <a:bodyPr/>
        <a:lstStyle/>
        <a:p>
          <a:endParaRPr lang="en-US" sz="800">
            <a:latin typeface="Candara" panose="020E0502030303020204" pitchFamily="34" charset="0"/>
          </a:endParaRPr>
        </a:p>
      </dgm:t>
    </dgm:pt>
    <dgm:pt modelId="{99E8AB8A-7FBB-403D-ADE0-66A60F9D21F3}" type="parTrans" cxnId="{F437BE72-438A-41C9-AC73-F28B11AA7485}">
      <dgm:prSet/>
      <dgm:spPr/>
      <dgm:t>
        <a:bodyPr/>
        <a:lstStyle/>
        <a:p>
          <a:endParaRPr lang="en-US" sz="800">
            <a:latin typeface="Candara" panose="020E0502030303020204" pitchFamily="34" charset="0"/>
          </a:endParaRPr>
        </a:p>
      </dgm:t>
    </dgm:pt>
    <dgm:pt modelId="{8A394BF2-0420-4790-98B4-5D0E3465A46C}">
      <dgm:prSet phldrT="[Text]" custT="1"/>
      <dgm:spPr/>
      <dgm:t>
        <a:bodyPr/>
        <a:lstStyle/>
        <a:p>
          <a:pPr>
            <a:lnSpc>
              <a:spcPct val="250000"/>
            </a:lnSpc>
          </a:pPr>
          <a:r>
            <a:rPr lang="en-US" sz="2000" dirty="0">
              <a:latin typeface="Candara" panose="020E0502030303020204" pitchFamily="34" charset="0"/>
            </a:rPr>
            <a:t>Developers know the commit tests results</a:t>
          </a:r>
        </a:p>
      </dgm:t>
    </dgm:pt>
    <dgm:pt modelId="{3C747943-836A-4A42-8D73-339FB26B0E74}" type="parTrans" cxnId="{06778F4C-67B6-493C-89E3-3C019A24E2F2}">
      <dgm:prSet/>
      <dgm:spPr/>
      <dgm:t>
        <a:bodyPr/>
        <a:lstStyle/>
        <a:p>
          <a:endParaRPr lang="en-US" sz="800">
            <a:latin typeface="Candara" panose="020E0502030303020204" pitchFamily="34" charset="0"/>
          </a:endParaRPr>
        </a:p>
      </dgm:t>
    </dgm:pt>
    <dgm:pt modelId="{017733D8-C7E7-4004-B44C-F9EB08623E81}" type="sibTrans" cxnId="{06778F4C-67B6-493C-89E3-3C019A24E2F2}">
      <dgm:prSet/>
      <dgm:spPr/>
      <dgm:t>
        <a:bodyPr/>
        <a:lstStyle/>
        <a:p>
          <a:endParaRPr lang="en-US" sz="800">
            <a:latin typeface="Candara" panose="020E0502030303020204" pitchFamily="34" charset="0"/>
          </a:endParaRPr>
        </a:p>
      </dgm:t>
    </dgm:pt>
    <dgm:pt modelId="{CA8B58D1-8070-454F-AEA8-9C1B904F9BC3}">
      <dgm:prSet phldrT="[Text]" custT="1"/>
      <dgm:spPr/>
      <dgm:t>
        <a:bodyPr/>
        <a:lstStyle/>
        <a:p>
          <a:pPr>
            <a:lnSpc>
              <a:spcPct val="250000"/>
            </a:lnSpc>
          </a:pPr>
          <a:r>
            <a:rPr lang="en-US" sz="2000" dirty="0">
              <a:latin typeface="Candara" panose="020E0502030303020204" pitchFamily="34" charset="0"/>
            </a:rPr>
            <a:t>Feedback is present</a:t>
          </a:r>
        </a:p>
      </dgm:t>
    </dgm:pt>
    <dgm:pt modelId="{1147AA9D-F344-4143-8006-3A0E0A2ABD0C}" type="parTrans" cxnId="{33BB0945-3AFC-4D17-BA14-59AE8950AD6B}">
      <dgm:prSet/>
      <dgm:spPr/>
      <dgm:t>
        <a:bodyPr/>
        <a:lstStyle/>
        <a:p>
          <a:endParaRPr lang="en-US"/>
        </a:p>
      </dgm:t>
    </dgm:pt>
    <dgm:pt modelId="{774BD533-0311-4E11-B835-D51FF23BA5A8}" type="sibTrans" cxnId="{33BB0945-3AFC-4D17-BA14-59AE8950AD6B}">
      <dgm:prSet/>
      <dgm:spPr/>
      <dgm:t>
        <a:bodyPr/>
        <a:lstStyle/>
        <a:p>
          <a:endParaRPr lang="en-US"/>
        </a:p>
      </dgm:t>
    </dgm:pt>
    <dgm:pt modelId="{67809678-BE4A-4D83-BE9E-E4139EB60D27}" type="pres">
      <dgm:prSet presAssocID="{0AA471C8-6455-4B98-96A3-24C6F633A4A0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F4F13C3-A4FC-4D10-B7C2-65B024D0CF1C}" type="pres">
      <dgm:prSet presAssocID="{F18052B9-48C8-4543-B91D-0E4A1799F113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378A56E-55CA-4780-A27D-83D0BDD912C4}" type="pres">
      <dgm:prSet presAssocID="{F18052B9-48C8-4543-B91D-0E4A1799F113}" presName="childText" presStyleLbl="revTx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63D3346-4F4D-4AAC-ACA4-647E5B9DD793}" type="presOf" srcId="{CA8B58D1-8070-454F-AEA8-9C1B904F9BC3}" destId="{6378A56E-55CA-4780-A27D-83D0BDD912C4}" srcOrd="0" destOrd="2" presId="urn:microsoft.com/office/officeart/2005/8/layout/vList2"/>
    <dgm:cxn modelId="{1318EEE5-7648-438A-A39F-9E2835E44466}" srcId="{0AA471C8-6455-4B98-96A3-24C6F633A4A0}" destId="{F18052B9-48C8-4543-B91D-0E4A1799F113}" srcOrd="0" destOrd="0" parTransId="{BBFAC9F0-4B02-4E68-AC0E-E792C57D534A}" sibTransId="{361A42D2-23AE-4C3F-8A0D-7AED686F3568}"/>
    <dgm:cxn modelId="{01E58CEC-000A-46D6-955F-B2DDF7EFE209}" type="presOf" srcId="{0AA471C8-6455-4B98-96A3-24C6F633A4A0}" destId="{67809678-BE4A-4D83-BE9E-E4139EB60D27}" srcOrd="0" destOrd="0" presId="urn:microsoft.com/office/officeart/2005/8/layout/vList2"/>
    <dgm:cxn modelId="{06778F4C-67B6-493C-89E3-3C019A24E2F2}" srcId="{F18052B9-48C8-4543-B91D-0E4A1799F113}" destId="{8A394BF2-0420-4790-98B4-5D0E3465A46C}" srcOrd="1" destOrd="0" parTransId="{3C747943-836A-4A42-8D73-339FB26B0E74}" sibTransId="{017733D8-C7E7-4004-B44C-F9EB08623E81}"/>
    <dgm:cxn modelId="{F437BE72-438A-41C9-AC73-F28B11AA7485}" srcId="{F18052B9-48C8-4543-B91D-0E4A1799F113}" destId="{1D02AAA2-AD0C-473E-83A5-A5D73A791D8D}" srcOrd="0" destOrd="0" parTransId="{99E8AB8A-7FBB-403D-ADE0-66A60F9D21F3}" sibTransId="{EA52A801-6DBD-43B4-99B3-5BB8E557F8E8}"/>
    <dgm:cxn modelId="{2870B5FF-39B0-4013-8DB2-1E04100FA751}" type="presOf" srcId="{F18052B9-48C8-4543-B91D-0E4A1799F113}" destId="{2F4F13C3-A4FC-4D10-B7C2-65B024D0CF1C}" srcOrd="0" destOrd="0" presId="urn:microsoft.com/office/officeart/2005/8/layout/vList2"/>
    <dgm:cxn modelId="{33BB0945-3AFC-4D17-BA14-59AE8950AD6B}" srcId="{F18052B9-48C8-4543-B91D-0E4A1799F113}" destId="{CA8B58D1-8070-454F-AEA8-9C1B904F9BC3}" srcOrd="2" destOrd="0" parTransId="{1147AA9D-F344-4143-8006-3A0E0A2ABD0C}" sibTransId="{774BD533-0311-4E11-B835-D51FF23BA5A8}"/>
    <dgm:cxn modelId="{E2B97F08-0678-4C7B-8C06-4F5B48F03223}" type="presOf" srcId="{8A394BF2-0420-4790-98B4-5D0E3465A46C}" destId="{6378A56E-55CA-4780-A27D-83D0BDD912C4}" srcOrd="0" destOrd="1" presId="urn:microsoft.com/office/officeart/2005/8/layout/vList2"/>
    <dgm:cxn modelId="{D97685F6-BDB3-4E3F-9BCA-88CD631746FF}" type="presOf" srcId="{1D02AAA2-AD0C-473E-83A5-A5D73A791D8D}" destId="{6378A56E-55CA-4780-A27D-83D0BDD912C4}" srcOrd="0" destOrd="0" presId="urn:microsoft.com/office/officeart/2005/8/layout/vList2"/>
    <dgm:cxn modelId="{BD1D7DE8-BB83-4F2F-9C8C-0008F27C8F9D}" type="presParOf" srcId="{67809678-BE4A-4D83-BE9E-E4139EB60D27}" destId="{2F4F13C3-A4FC-4D10-B7C2-65B024D0CF1C}" srcOrd="0" destOrd="0" presId="urn:microsoft.com/office/officeart/2005/8/layout/vList2"/>
    <dgm:cxn modelId="{5882CDBF-4DE7-4174-98F2-D6827BDD4EB9}" type="presParOf" srcId="{67809678-BE4A-4D83-BE9E-E4139EB60D27}" destId="{6378A56E-55CA-4780-A27D-83D0BDD912C4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4F13C3-A4FC-4D10-B7C2-65B024D0CF1C}">
      <dsp:nvSpPr>
        <dsp:cNvPr id="0" name=""/>
        <dsp:cNvSpPr/>
      </dsp:nvSpPr>
      <dsp:spPr>
        <a:xfrm>
          <a:off x="0" y="452696"/>
          <a:ext cx="5292344" cy="1216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>
              <a:latin typeface="Candara" panose="020E0502030303020204" pitchFamily="34" charset="0"/>
            </a:rPr>
            <a:t>Before Continuous Integration</a:t>
          </a:r>
        </a:p>
      </dsp:txBody>
      <dsp:txXfrm>
        <a:off x="59399" y="512095"/>
        <a:ext cx="5173546" cy="1098002"/>
      </dsp:txXfrm>
    </dsp:sp>
    <dsp:sp modelId="{6378A56E-55CA-4780-A27D-83D0BDD912C4}">
      <dsp:nvSpPr>
        <dsp:cNvPr id="0" name=""/>
        <dsp:cNvSpPr/>
      </dsp:nvSpPr>
      <dsp:spPr>
        <a:xfrm>
          <a:off x="0" y="1669496"/>
          <a:ext cx="5292344" cy="32964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8032" tIns="25400" rIns="142240" bIns="25400" numCol="1" spcCol="1270" anchor="t" anchorCtr="0">
          <a:noAutofit/>
        </a:bodyPr>
        <a:lstStyle/>
        <a:p>
          <a:pPr marL="228600" lvl="1" indent="-228600" algn="l" defTabSz="889000">
            <a:lnSpc>
              <a:spcPct val="25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000" kern="1200" dirty="0">
              <a:latin typeface="Candara" panose="020E0502030303020204" pitchFamily="34" charset="0"/>
            </a:rPr>
            <a:t>The entire source code was built and then tested</a:t>
          </a:r>
        </a:p>
        <a:p>
          <a:pPr marL="228600" lvl="1" indent="-228600" algn="l" defTabSz="889000">
            <a:lnSpc>
              <a:spcPct val="25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000" kern="1200" dirty="0">
              <a:latin typeface="Candara" panose="020E0502030303020204" pitchFamily="34" charset="0"/>
            </a:rPr>
            <a:t>Developers have to wait for test results</a:t>
          </a:r>
        </a:p>
        <a:p>
          <a:pPr marL="228600" lvl="1" indent="-228600" algn="l" defTabSz="889000">
            <a:lnSpc>
              <a:spcPct val="25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000" kern="1200" dirty="0">
              <a:latin typeface="Candara" panose="020E0502030303020204" pitchFamily="34" charset="0"/>
            </a:rPr>
            <a:t>No Feedback</a:t>
          </a:r>
        </a:p>
      </dsp:txBody>
      <dsp:txXfrm>
        <a:off x="0" y="1669496"/>
        <a:ext cx="5292344" cy="329647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4F13C3-A4FC-4D10-B7C2-65B024D0CF1C}">
      <dsp:nvSpPr>
        <dsp:cNvPr id="0" name=""/>
        <dsp:cNvSpPr/>
      </dsp:nvSpPr>
      <dsp:spPr>
        <a:xfrm>
          <a:off x="0" y="452696"/>
          <a:ext cx="5292344" cy="1216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>
              <a:latin typeface="Candara" panose="020E0502030303020204" pitchFamily="34" charset="0"/>
            </a:rPr>
            <a:t>After Continuous Integration</a:t>
          </a:r>
        </a:p>
      </dsp:txBody>
      <dsp:txXfrm>
        <a:off x="59399" y="512095"/>
        <a:ext cx="5173546" cy="1098002"/>
      </dsp:txXfrm>
    </dsp:sp>
    <dsp:sp modelId="{6378A56E-55CA-4780-A27D-83D0BDD912C4}">
      <dsp:nvSpPr>
        <dsp:cNvPr id="0" name=""/>
        <dsp:cNvSpPr/>
      </dsp:nvSpPr>
      <dsp:spPr>
        <a:xfrm>
          <a:off x="0" y="1669496"/>
          <a:ext cx="5292344" cy="32964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8032" tIns="25400" rIns="142240" bIns="25400" numCol="1" spcCol="1270" anchor="t" anchorCtr="0">
          <a:noAutofit/>
        </a:bodyPr>
        <a:lstStyle/>
        <a:p>
          <a:pPr marL="228600" lvl="1" indent="-228600" algn="l" defTabSz="889000">
            <a:lnSpc>
              <a:spcPct val="25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000" kern="1200" dirty="0">
              <a:latin typeface="Candara" panose="020E0502030303020204" pitchFamily="34" charset="0"/>
            </a:rPr>
            <a:t>Every commit made in the source code is built and tested</a:t>
          </a:r>
        </a:p>
        <a:p>
          <a:pPr marL="228600" lvl="1" indent="-228600" algn="l" defTabSz="889000">
            <a:lnSpc>
              <a:spcPct val="25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000" kern="1200" dirty="0">
              <a:latin typeface="Candara" panose="020E0502030303020204" pitchFamily="34" charset="0"/>
            </a:rPr>
            <a:t>Developers know the commit tests results</a:t>
          </a:r>
        </a:p>
        <a:p>
          <a:pPr marL="228600" lvl="1" indent="-228600" algn="l" defTabSz="889000">
            <a:lnSpc>
              <a:spcPct val="25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000" kern="1200" dirty="0">
              <a:latin typeface="Candara" panose="020E0502030303020204" pitchFamily="34" charset="0"/>
            </a:rPr>
            <a:t>Feedback is present</a:t>
          </a:r>
        </a:p>
      </dsp:txBody>
      <dsp:txXfrm>
        <a:off x="0" y="1669496"/>
        <a:ext cx="5292344" cy="329647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DA9887-9249-49FD-809A-BACB264048C3}" type="datetimeFigureOut">
              <a:rPr lang="en-US" smtClean="0"/>
              <a:t>8/15/2022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F07A4B-4191-4CEB-845D-77B454B7E5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7064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5400">
                <a:latin typeface="Candara" panose="020E0502030303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Candara" panose="020E0502030303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707AD-71EE-4F71-BFB0-5CFFA7745367}" type="datetime1">
              <a:rPr lang="en-US" smtClean="0"/>
              <a:t>8/15/2022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850350" y="302370"/>
            <a:ext cx="2600325" cy="909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CCIS College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786" y="480691"/>
            <a:ext cx="2095500" cy="552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What is DevOps? | Dynatrace news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7584" y="230775"/>
            <a:ext cx="1849800" cy="1040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83652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F9948-F8FC-4163-B3EE-CE0CD0EF91F9}" type="datetime1">
              <a:rPr lang="en-US" smtClean="0"/>
              <a:t>8/15/2022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6582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C3B62-4C74-4EE9-93F0-BE51AE88912F}" type="datetime1">
              <a:rPr lang="en-US" smtClean="0"/>
              <a:t>8/15/2022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8707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-2493" y="0"/>
            <a:ext cx="12192000" cy="1207301"/>
          </a:xfrm>
          <a:prstGeom prst="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527" y="-1"/>
            <a:ext cx="11650767" cy="1207301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7526" y="1406880"/>
            <a:ext cx="11650767" cy="4746091"/>
          </a:xfrm>
        </p:spPr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  <a:lvl2pPr>
              <a:defRPr>
                <a:latin typeface="Candara" panose="020E0502030303020204" pitchFamily="34" charset="0"/>
              </a:defRPr>
            </a:lvl2pPr>
            <a:lvl3pPr>
              <a:defRPr>
                <a:latin typeface="Candara" panose="020E0502030303020204" pitchFamily="34" charset="0"/>
              </a:defRPr>
            </a:lvl3pPr>
            <a:lvl4pPr>
              <a:defRPr>
                <a:latin typeface="Candara" panose="020E0502030303020204" pitchFamily="34" charset="0"/>
              </a:defRPr>
            </a:lvl4pPr>
            <a:lvl5pPr>
              <a:defRPr>
                <a:latin typeface="Candara" panose="020E0502030303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A470F-AE83-4D43-9CAA-74593F94EAD0}" type="datetime1">
              <a:rPr lang="en-US" smtClean="0"/>
              <a:t>8/15/2022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Chevron 12"/>
          <p:cNvSpPr/>
          <p:nvPr userDrawn="1"/>
        </p:nvSpPr>
        <p:spPr>
          <a:xfrm>
            <a:off x="244267" y="6520960"/>
            <a:ext cx="11232732" cy="282011"/>
          </a:xfrm>
          <a:prstGeom prst="chevron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Hexagon 14"/>
          <p:cNvSpPr/>
          <p:nvPr userDrawn="1"/>
        </p:nvSpPr>
        <p:spPr>
          <a:xfrm>
            <a:off x="11477001" y="6520959"/>
            <a:ext cx="521291" cy="282011"/>
          </a:xfrm>
          <a:prstGeom prst="hexagon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77000" y="6492875"/>
            <a:ext cx="521291" cy="36512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1pPr>
          </a:lstStyle>
          <a:p>
            <a:fld id="{B8DACC02-A2BD-4578-8E03-6D891060A6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33379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ctr">
              <a:defRPr sz="5400">
                <a:latin typeface="Candara" panose="020E0502030303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8C5BE-3403-4496-9B81-C40FD99BCC4A}" type="datetime1">
              <a:rPr lang="en-US" smtClean="0"/>
              <a:t>8/15/2022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3588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8E11C0-1713-41FC-9E65-ABB713C18815}" type="datetime1">
              <a:rPr lang="en-US" smtClean="0"/>
              <a:t>8/15/2022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6809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C483D-0DA7-48F4-B572-48ADE24F3969}" type="datetime1">
              <a:rPr lang="en-US" smtClean="0"/>
              <a:t>8/15/2022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3665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06054D-416E-4D32-B207-3C4728F29C83}" type="datetime1">
              <a:rPr lang="en-US" smtClean="0"/>
              <a:t>8/15/2022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-2493" y="0"/>
            <a:ext cx="12192000" cy="1207301"/>
          </a:xfrm>
          <a:prstGeom prst="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347527" y="-1"/>
            <a:ext cx="11650767" cy="1207301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Date Placeholder 3"/>
          <p:cNvSpPr txBox="1">
            <a:spLocks/>
          </p:cNvSpPr>
          <p:nvPr userDrawn="1"/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2F5E2FA-C428-4CE7-95B0-168D3259A5BB}" type="datetimeFigureOut">
              <a:rPr lang="en-US" smtClean="0"/>
              <a:pPr/>
              <a:t>8/15/2022</a:t>
            </a:fld>
            <a:endParaRPr lang="en-US"/>
          </a:p>
        </p:txBody>
      </p:sp>
      <p:sp>
        <p:nvSpPr>
          <p:cNvPr id="9" name="Chevron 8"/>
          <p:cNvSpPr/>
          <p:nvPr userDrawn="1"/>
        </p:nvSpPr>
        <p:spPr>
          <a:xfrm>
            <a:off x="244267" y="6520960"/>
            <a:ext cx="11232732" cy="282011"/>
          </a:xfrm>
          <a:prstGeom prst="chevron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Hexagon 10"/>
          <p:cNvSpPr/>
          <p:nvPr userDrawn="1"/>
        </p:nvSpPr>
        <p:spPr>
          <a:xfrm>
            <a:off x="11477001" y="6520959"/>
            <a:ext cx="521291" cy="282011"/>
          </a:xfrm>
          <a:prstGeom prst="hexagon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77000" y="6492875"/>
            <a:ext cx="521291" cy="36512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1pPr>
          </a:lstStyle>
          <a:p>
            <a:fld id="{B8DACC02-A2BD-4578-8E03-6D891060A6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03407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CF2DF-EBB2-4927-9B4B-28D12CAF900C}" type="datetime1">
              <a:rPr lang="en-US" smtClean="0"/>
              <a:t>8/15/2022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2499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D8537-E29A-46E3-9242-0E7B32B09241}" type="datetime1">
              <a:rPr lang="en-US" smtClean="0"/>
              <a:t>8/15/2022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903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8D9EDF-63DE-4DED-A3C4-232814F0B4D7}" type="datetime1">
              <a:rPr lang="en-US" smtClean="0"/>
              <a:t>8/15/2022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2970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C34F13-F0A8-4E10-9ECC-0BA9AAA5E3EB}" type="datetime1">
              <a:rPr lang="en-US" smtClean="0"/>
              <a:t>8/15/2022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DACC02-A2BD-4578-8E03-6D891060A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150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jpeg"/><Relationship Id="rId4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Continuous Integration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SE489: DevOps Engineering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3790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Continuous Integration?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05264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Continuous Integration?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55481" t="38385" r="29674" b="32200"/>
          <a:stretch/>
        </p:blipFill>
        <p:spPr>
          <a:xfrm>
            <a:off x="9417423" y="2755361"/>
            <a:ext cx="2296935" cy="2560126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502920" y="1349372"/>
            <a:ext cx="8650224" cy="1823595"/>
          </a:xfrm>
          <a:prstGeom prst="round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ndara" panose="020E0502030303020204" pitchFamily="34" charset="0"/>
              </a:rPr>
              <a:t>Continuous Integration is a development practice in which developers are required to commit changes to the source code in a shared repository several times a day or more frequently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ndara" panose="020E0502030303020204" pitchFamily="34" charset="0"/>
              </a:rPr>
              <a:t>Every commit made in the repository is then built. This allows the teams to detect the problems early </a:t>
            </a:r>
          </a:p>
        </p:txBody>
      </p:sp>
      <p:sp>
        <p:nvSpPr>
          <p:cNvPr id="7" name="Rectangle 6"/>
          <p:cNvSpPr/>
          <p:nvPr/>
        </p:nvSpPr>
        <p:spPr>
          <a:xfrm>
            <a:off x="3511296" y="3296751"/>
            <a:ext cx="2825496" cy="580915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ndara" panose="020E0502030303020204" pitchFamily="34" charset="0"/>
              </a:rPr>
              <a:t>Commit Changes to the Source Code</a:t>
            </a:r>
          </a:p>
        </p:txBody>
      </p:sp>
      <p:sp>
        <p:nvSpPr>
          <p:cNvPr id="8" name="Diamond 7"/>
          <p:cNvSpPr/>
          <p:nvPr/>
        </p:nvSpPr>
        <p:spPr>
          <a:xfrm>
            <a:off x="3593592" y="4188631"/>
            <a:ext cx="2660904" cy="1288625"/>
          </a:xfrm>
          <a:prstGeom prst="diamond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ndara" panose="020E0502030303020204" pitchFamily="34" charset="0"/>
              </a:rPr>
              <a:t>Continuous Integration Server</a:t>
            </a:r>
          </a:p>
        </p:txBody>
      </p:sp>
      <p:sp>
        <p:nvSpPr>
          <p:cNvPr id="9" name="Rectangle 8"/>
          <p:cNvSpPr/>
          <p:nvPr/>
        </p:nvSpPr>
        <p:spPr>
          <a:xfrm>
            <a:off x="1368552" y="5843333"/>
            <a:ext cx="2161032" cy="530035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ndara" panose="020E0502030303020204" pitchFamily="34" charset="0"/>
              </a:rPr>
              <a:t>Build the Code</a:t>
            </a:r>
          </a:p>
        </p:txBody>
      </p:sp>
      <p:sp>
        <p:nvSpPr>
          <p:cNvPr id="10" name="Rectangle 9"/>
          <p:cNvSpPr/>
          <p:nvPr/>
        </p:nvSpPr>
        <p:spPr>
          <a:xfrm>
            <a:off x="3852672" y="5843333"/>
            <a:ext cx="2161032" cy="530035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ndara" panose="020E0502030303020204" pitchFamily="34" charset="0"/>
              </a:rPr>
              <a:t>Test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336792" y="5843332"/>
            <a:ext cx="2161032" cy="530035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ndara" panose="020E0502030303020204" pitchFamily="34" charset="0"/>
              </a:rPr>
              <a:t>Deploy</a:t>
            </a:r>
          </a:p>
        </p:txBody>
      </p:sp>
      <p:cxnSp>
        <p:nvCxnSpPr>
          <p:cNvPr id="16" name="Elbow Connector 15"/>
          <p:cNvCxnSpPr>
            <a:stCxn id="8" idx="3"/>
            <a:endCxn id="7" idx="3"/>
          </p:cNvCxnSpPr>
          <p:nvPr/>
        </p:nvCxnSpPr>
        <p:spPr>
          <a:xfrm flipV="1">
            <a:off x="6254496" y="3587209"/>
            <a:ext cx="82296" cy="1245735"/>
          </a:xfrm>
          <a:prstGeom prst="bentConnector3">
            <a:avLst>
              <a:gd name="adj1" fmla="val 377778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7" idx="2"/>
            <a:endCxn id="8" idx="0"/>
          </p:cNvCxnSpPr>
          <p:nvPr/>
        </p:nvCxnSpPr>
        <p:spPr>
          <a:xfrm>
            <a:off x="4924044" y="3877666"/>
            <a:ext cx="0" cy="31096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0" idx="0"/>
            <a:endCxn id="8" idx="2"/>
          </p:cNvCxnSpPr>
          <p:nvPr/>
        </p:nvCxnSpPr>
        <p:spPr>
          <a:xfrm flipH="1" flipV="1">
            <a:off x="4924044" y="5477256"/>
            <a:ext cx="9144" cy="366077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9" idx="0"/>
            <a:endCxn id="8" idx="2"/>
          </p:cNvCxnSpPr>
          <p:nvPr/>
        </p:nvCxnSpPr>
        <p:spPr>
          <a:xfrm flipV="1">
            <a:off x="2449068" y="5477256"/>
            <a:ext cx="2474976" cy="366077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11" idx="0"/>
            <a:endCxn id="8" idx="2"/>
          </p:cNvCxnSpPr>
          <p:nvPr/>
        </p:nvCxnSpPr>
        <p:spPr>
          <a:xfrm flipH="1" flipV="1">
            <a:off x="4924044" y="5477256"/>
            <a:ext cx="2493264" cy="366076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6803136" y="3877666"/>
            <a:ext cx="12710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andara" panose="020E0502030303020204" pitchFamily="34" charset="0"/>
              </a:rPr>
              <a:t>Feedback</a:t>
            </a:r>
          </a:p>
        </p:txBody>
      </p:sp>
    </p:spTree>
    <p:extLst>
      <p:ext uri="{BB962C8B-B14F-4D97-AF65-F5344CB8AC3E}">
        <p14:creationId xmlns:p14="http://schemas.microsoft.com/office/powerpoint/2010/main" val="38507717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FF2FE-DDC2-42A5-88A7-AFFF52080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Continuous Integration?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C648B9-D724-441F-9D92-03E7546BAC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Continuous integration is a development practice of code integration into a shared repository. </a:t>
            </a:r>
          </a:p>
          <a:p>
            <a:r>
              <a:rPr lang="en-US" dirty="0"/>
              <a:t>Each integration is verified by an automated build and automated tests. </a:t>
            </a:r>
          </a:p>
          <a:p>
            <a:r>
              <a:rPr lang="en-US" dirty="0"/>
              <a:t>CI is a practice where each check-in made by a developer is verified by either of the following: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Pull mechanism: Executing an automated build at a scheduled time.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Push mechanism: Executing an automated build when changes are saved in the repository.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2508F1-A7F4-4FDF-A350-CD8E9A62A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09514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Integration Benefits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Better </a:t>
            </a:r>
            <a:r>
              <a:rPr lang="en-US" dirty="0"/>
              <a:t>Developer Productivity</a:t>
            </a:r>
          </a:p>
          <a:p>
            <a:r>
              <a:rPr lang="en-US" dirty="0" smtClean="0"/>
              <a:t>Detect </a:t>
            </a:r>
            <a:r>
              <a:rPr lang="en-US" dirty="0"/>
              <a:t>and Locate errors quickly</a:t>
            </a:r>
          </a:p>
          <a:p>
            <a:r>
              <a:rPr lang="en-US" dirty="0" smtClean="0"/>
              <a:t>Reduce </a:t>
            </a:r>
            <a:r>
              <a:rPr lang="en-US" dirty="0"/>
              <a:t>risk of cost, schedule and budget</a:t>
            </a:r>
          </a:p>
          <a:p>
            <a:r>
              <a:rPr lang="en-US" dirty="0" smtClean="0"/>
              <a:t>No </a:t>
            </a:r>
            <a:r>
              <a:rPr lang="en-US" dirty="0"/>
              <a:t>labor intensive manual testing by QA teams</a:t>
            </a:r>
          </a:p>
          <a:p>
            <a:r>
              <a:rPr lang="en-US" dirty="0" smtClean="0"/>
              <a:t>Deliver </a:t>
            </a:r>
            <a:r>
              <a:rPr lang="en-US" dirty="0"/>
              <a:t>Updates </a:t>
            </a:r>
            <a:r>
              <a:rPr lang="en-US" dirty="0" smtClean="0"/>
              <a:t>Faster</a:t>
            </a:r>
          </a:p>
          <a:p>
            <a:endParaRPr lang="en-US" dirty="0"/>
          </a:p>
          <a:p>
            <a:pPr marL="0" indent="0" algn="r">
              <a:buNone/>
            </a:pPr>
            <a:r>
              <a:rPr lang="en-US" dirty="0"/>
              <a:t>“Continuous Integration doesn’t get rid of bugs, but it does make them dramatically easier to </a:t>
            </a:r>
            <a:r>
              <a:rPr lang="en-US" dirty="0" smtClean="0"/>
              <a:t>find and </a:t>
            </a:r>
            <a:r>
              <a:rPr lang="en-US" dirty="0"/>
              <a:t>remove</a:t>
            </a:r>
            <a:r>
              <a:rPr lang="en-US" dirty="0" smtClean="0"/>
              <a:t>.”</a:t>
            </a:r>
          </a:p>
          <a:p>
            <a:pPr marL="0" indent="0" algn="r">
              <a:buNone/>
            </a:pPr>
            <a:r>
              <a:rPr lang="en-US" dirty="0"/>
              <a:t>-Martin Fowler, Chief Scientist, </a:t>
            </a:r>
            <a:r>
              <a:rPr lang="en-US" dirty="0" err="1"/>
              <a:t>ThoughtWorks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73440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Integration Case Study (Nokia)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26873" t="26930" r="40859" b="29267"/>
          <a:stretch/>
        </p:blipFill>
        <p:spPr>
          <a:xfrm>
            <a:off x="4207371" y="1846539"/>
            <a:ext cx="5901180" cy="4506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0149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Integration Case Study (Nokia)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Solution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25790" t="27389" r="42303" b="29633"/>
          <a:stretch/>
        </p:blipFill>
        <p:spPr>
          <a:xfrm>
            <a:off x="4146568" y="1901752"/>
            <a:ext cx="5835192" cy="4421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4097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922290-1E01-4D87-9328-3649284E4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Continuous Integration, Delivery, and Deployment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7AE067-360C-4CD2-A880-2045F3C69D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8CBAD6-0D0E-414A-BB15-701A0488C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5122" name="Picture 2" descr="Continuous_Integration_Deployment_and_Delivery">
            <a:extLst>
              <a:ext uri="{FF2B5EF4-FFF2-40B4-BE49-F238E27FC236}">
                <a16:creationId xmlns:a16="http://schemas.microsoft.com/office/drawing/2014/main" id="{F050F375-0B5B-44FC-B733-0660E9D2AE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2342" y="1406880"/>
            <a:ext cx="9267316" cy="4993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66977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Continuous Integration, Delivery, and Deployment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1026" name="Picture 2" descr="continuous-deployment-delivery1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342"/>
          <a:stretch/>
        </p:blipFill>
        <p:spPr bwMode="auto">
          <a:xfrm>
            <a:off x="700964" y="1780762"/>
            <a:ext cx="11036681" cy="3998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65526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1546D6-4E79-4873-B9DD-CFBF4FE11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Delivery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8C58F5-EBF4-4CCF-8207-6C52331A52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It is an extension of continuous integration to ensure new changes can be released quickly.</a:t>
            </a:r>
          </a:p>
          <a:p>
            <a:r>
              <a:rPr lang="en-US" dirty="0"/>
              <a:t>It is a practice that refers to the building, testing, and delivering improvements to the software code. </a:t>
            </a:r>
          </a:p>
          <a:p>
            <a:r>
              <a:rPr lang="en-US" dirty="0"/>
              <a:t>Automated testing and release process, and any deployment can occur at any time with just one click of a button.</a:t>
            </a:r>
          </a:p>
          <a:p>
            <a:r>
              <a:rPr lang="en-US" dirty="0"/>
              <a:t>Gives the power to decide whether to make the releases daily, weekly, or whenever the business requires it.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243D8E-D4EB-47F4-A7FE-DA93C29810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6146" name="Picture 2" descr="Contnuous_Delivery">
            <a:extLst>
              <a:ext uri="{FF2B5EF4-FFF2-40B4-BE49-F238E27FC236}">
                <a16:creationId xmlns:a16="http://schemas.microsoft.com/office/drawing/2014/main" id="{9AABDA9B-679A-4887-9843-D5C0168FD1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908" y="4690548"/>
            <a:ext cx="5451701" cy="1802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58046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952733-1ECB-4C89-8DB0-E320BC952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Deployment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3C2B64-79F9-47AC-AB46-2B9081750C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Continuous Deployment is an extension of continuous integration. </a:t>
            </a:r>
          </a:p>
          <a:p>
            <a:r>
              <a:rPr lang="en-US" dirty="0"/>
              <a:t>It targets to reduce the time between development team writing one new line of code and using it in production.</a:t>
            </a:r>
          </a:p>
          <a:p>
            <a:r>
              <a:rPr lang="en-US" dirty="0"/>
              <a:t>Benefits of Continuous Deployment:</a:t>
            </a:r>
          </a:p>
          <a:p>
            <a:pPr lvl="1"/>
            <a:r>
              <a:rPr lang="en-US" dirty="0"/>
              <a:t>Faster return on investment for each feature as it gets developed</a:t>
            </a:r>
          </a:p>
          <a:p>
            <a:pPr lvl="1"/>
            <a:r>
              <a:rPr lang="en-US" dirty="0"/>
              <a:t>Faster feedback from end users on each new feature as it is released to production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D9DFEA-4042-43D4-BB9B-672511F80A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7170" name="Picture 2" descr="Contnuous_Deployment">
            <a:extLst>
              <a:ext uri="{FF2B5EF4-FFF2-40B4-BE49-F238E27FC236}">
                <a16:creationId xmlns:a16="http://schemas.microsoft.com/office/drawing/2014/main" id="{286B3A4A-2D98-499A-AFE2-8C22E313D4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7979" y="4680303"/>
            <a:ext cx="5193234" cy="1672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91411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Why we need Continuous Integration?</a:t>
            </a:r>
          </a:p>
          <a:p>
            <a:pPr>
              <a:lnSpc>
                <a:spcPct val="150000"/>
              </a:lnSpc>
            </a:pPr>
            <a:r>
              <a:rPr lang="en-US" dirty="0"/>
              <a:t>What is Continuous Integration?</a:t>
            </a:r>
          </a:p>
          <a:p>
            <a:pPr>
              <a:lnSpc>
                <a:spcPct val="150000"/>
              </a:lnSpc>
            </a:pPr>
            <a:r>
              <a:rPr lang="en-US" dirty="0"/>
              <a:t>Continuous Integration, Delivery, and Deployment</a:t>
            </a:r>
          </a:p>
          <a:p>
            <a:pPr>
              <a:lnSpc>
                <a:spcPct val="150000"/>
              </a:lnSpc>
            </a:pPr>
            <a:r>
              <a:rPr lang="en-US" dirty="0"/>
              <a:t>What is Jenkins?</a:t>
            </a:r>
          </a:p>
          <a:p>
            <a:pPr>
              <a:lnSpc>
                <a:spcPct val="150000"/>
              </a:lnSpc>
            </a:pPr>
            <a:r>
              <a:rPr lang="en-US" dirty="0"/>
              <a:t>Jenkins Distributed Architecture</a:t>
            </a:r>
          </a:p>
          <a:p>
            <a:pPr>
              <a:lnSpc>
                <a:spcPct val="150000"/>
              </a:lnSpc>
            </a:pPr>
            <a:r>
              <a:rPr lang="en-US" dirty="0"/>
              <a:t>Testing Strategies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29896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E39B90-089E-4100-A5C9-5A2B7CC76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Phases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82B421-D343-485F-9985-1FC8BBE7F6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Continuous Integration </a:t>
            </a:r>
          </a:p>
          <a:p>
            <a:pPr lvl="1"/>
            <a:r>
              <a:rPr lang="en-US" dirty="0"/>
              <a:t>Automated tests make sure that the bugs are captured in the early phases, and fewer bugs reach the production phase. </a:t>
            </a:r>
          </a:p>
          <a:p>
            <a:pPr lvl="1"/>
            <a:r>
              <a:rPr lang="en-US" dirty="0"/>
              <a:t>After the issues are resolved efficiently, it becomes easy to build the release.</a:t>
            </a:r>
          </a:p>
          <a:p>
            <a:pPr lvl="1"/>
            <a:r>
              <a:rPr lang="en-US" dirty="0"/>
              <a:t>Developers are alerted when they break any build, so they have to rebuild and fix the build before moving forth on to the next task.</a:t>
            </a:r>
          </a:p>
          <a:p>
            <a:pPr lvl="1"/>
            <a:r>
              <a:rPr lang="en-US" dirty="0"/>
              <a:t>Can run multiple texts within seconds which reduces the costs for testing excessively.</a:t>
            </a:r>
          </a:p>
          <a:p>
            <a:pPr lvl="1"/>
            <a:r>
              <a:rPr lang="en-US" dirty="0"/>
              <a:t>Allow more time to be spent in the improvement of quality.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542C52-77F6-47BA-8AFE-CB1A46F431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8194" name="Picture 2" descr="Continuous_Integration_features">
            <a:extLst>
              <a:ext uri="{FF2B5EF4-FFF2-40B4-BE49-F238E27FC236}">
                <a16:creationId xmlns:a16="http://schemas.microsoft.com/office/drawing/2014/main" id="{736F1488-0498-4844-9766-5BF90FD80B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7261" y="4714714"/>
            <a:ext cx="1472812" cy="1472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3772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E39B90-089E-4100-A5C9-5A2B7CC76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Phases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82B421-D343-485F-9985-1FC8BBE7F6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Continuous Delivery</a:t>
            </a:r>
          </a:p>
          <a:p>
            <a:pPr lvl="1"/>
            <a:r>
              <a:rPr lang="en-US" dirty="0"/>
              <a:t>The process of deploying software is no more complex, and now the team does not need to spend a lot of time preparing the release anymore.</a:t>
            </a:r>
          </a:p>
          <a:p>
            <a:pPr lvl="1"/>
            <a:r>
              <a:rPr lang="en-US" dirty="0"/>
              <a:t>The releases can be made more frequently, this in turn speeds up the feedback loop with the customers.</a:t>
            </a:r>
          </a:p>
          <a:p>
            <a:pPr lvl="1"/>
            <a:r>
              <a:rPr lang="en-US" dirty="0"/>
              <a:t>The iterations in the case of the process become faster.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542C52-77F6-47BA-8AFE-CB1A46F431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9218" name="Picture 2" descr="Continuous_Delivery_features">
            <a:extLst>
              <a:ext uri="{FF2B5EF4-FFF2-40B4-BE49-F238E27FC236}">
                <a16:creationId xmlns:a16="http://schemas.microsoft.com/office/drawing/2014/main" id="{0460E85D-DC97-47FA-ACD2-84092F10D0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3101" y="4698976"/>
            <a:ext cx="1793899" cy="1793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26477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E39B90-089E-4100-A5C9-5A2B7CC76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Phases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82B421-D343-485F-9985-1FC8BBE7F6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Continuous Deployment </a:t>
            </a:r>
          </a:p>
          <a:p>
            <a:pPr lvl="1"/>
            <a:r>
              <a:rPr lang="en-US" dirty="0"/>
              <a:t>There is no need to stop the development for releases anymore, as the entire deployment process is now automated. </a:t>
            </a:r>
          </a:p>
          <a:p>
            <a:pPr lvl="1"/>
            <a:r>
              <a:rPr lang="en-US" dirty="0"/>
              <a:t>The release process is less prone to risks and is easily fixable in the case of any issues, as only the small batches of changes are deployed.</a:t>
            </a:r>
          </a:p>
          <a:p>
            <a:pPr lvl="1"/>
            <a:r>
              <a:rPr lang="en-US" dirty="0"/>
              <a:t>There is a continuous chain of improvements in quality with every passing day. The process of development now does not take long durations like a month or a year.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542C52-77F6-47BA-8AFE-CB1A46F431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10242" name="Picture 2" descr="Continuous_Deployment_features">
            <a:extLst>
              <a:ext uri="{FF2B5EF4-FFF2-40B4-BE49-F238E27FC236}">
                <a16:creationId xmlns:a16="http://schemas.microsoft.com/office/drawing/2014/main" id="{E89090A5-F859-4F5A-83A9-85D611AD84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0823" y="4626746"/>
            <a:ext cx="1696177" cy="1696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3006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798E7E-319F-4DF4-BD71-89C71D062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Continuous Delivery Vs. Continuous Deployment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96F92530-6806-4D66-B9B8-4A49AF817A9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93304175"/>
              </p:ext>
            </p:extLst>
          </p:nvPr>
        </p:nvGraphicFramePr>
        <p:xfrm>
          <a:off x="439750" y="1533457"/>
          <a:ext cx="11037251" cy="4774992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1672969">
                  <a:extLst>
                    <a:ext uri="{9D8B030D-6E8A-4147-A177-3AD203B41FA5}">
                      <a16:colId xmlns:a16="http://schemas.microsoft.com/office/drawing/2014/main" val="3464376509"/>
                    </a:ext>
                  </a:extLst>
                </a:gridCol>
                <a:gridCol w="4682141">
                  <a:extLst>
                    <a:ext uri="{9D8B030D-6E8A-4147-A177-3AD203B41FA5}">
                      <a16:colId xmlns:a16="http://schemas.microsoft.com/office/drawing/2014/main" val="1874284698"/>
                    </a:ext>
                  </a:extLst>
                </a:gridCol>
                <a:gridCol w="4682141">
                  <a:extLst>
                    <a:ext uri="{9D8B030D-6E8A-4147-A177-3AD203B41FA5}">
                      <a16:colId xmlns:a16="http://schemas.microsoft.com/office/drawing/2014/main" val="1393041161"/>
                    </a:ext>
                  </a:extLst>
                </a:gridCol>
              </a:tblGrid>
              <a:tr h="34170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en-US" sz="2000" b="0" i="0">
                        <a:solidFill>
                          <a:schemeClr val="tx1"/>
                        </a:solidFill>
                        <a:effectLst/>
                        <a:latin typeface="Candara" panose="020E0502030303020204" pitchFamily="34" charset="0"/>
                      </a:endParaRPr>
                    </a:p>
                  </a:txBody>
                  <a:tcPr marL="25374" marR="25374" marT="33832" marB="33832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  <a:latin typeface="Candara" panose="020E0502030303020204" pitchFamily="34" charset="0"/>
                        </a:rPr>
                        <a:t>Continuous Delivery</a:t>
                      </a:r>
                      <a:endParaRPr lang="en-US" sz="2000" b="0" i="0" dirty="0">
                        <a:solidFill>
                          <a:schemeClr val="tx1"/>
                        </a:solidFill>
                        <a:effectLst/>
                        <a:latin typeface="Candara" panose="020E0502030303020204" pitchFamily="34" charset="0"/>
                      </a:endParaRPr>
                    </a:p>
                  </a:txBody>
                  <a:tcPr marL="25374" marR="25374" marT="33832" marB="33832" anchor="ctr">
                    <a:solidFill>
                      <a:srgbClr val="D5D3D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  <a:latin typeface="Candara" panose="020E0502030303020204" pitchFamily="34" charset="0"/>
                        </a:rPr>
                        <a:t>Continuous Deployment</a:t>
                      </a:r>
                      <a:endParaRPr lang="en-US" sz="2000" b="0" i="0" dirty="0">
                        <a:solidFill>
                          <a:schemeClr val="tx1"/>
                        </a:solidFill>
                        <a:effectLst/>
                        <a:latin typeface="Candara" panose="020E0502030303020204" pitchFamily="34" charset="0"/>
                      </a:endParaRPr>
                    </a:p>
                  </a:txBody>
                  <a:tcPr marL="25374" marR="25374" marT="33832" marB="33832" anchor="ctr">
                    <a:solidFill>
                      <a:srgbClr val="D5D3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17976"/>
                  </a:ext>
                </a:extLst>
              </a:tr>
              <a:tr h="107247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  <a:latin typeface="Candara" panose="020E0502030303020204" pitchFamily="34" charset="0"/>
                        </a:rPr>
                        <a:t>Definition</a:t>
                      </a:r>
                      <a:endParaRPr lang="en-US" sz="2000" b="0" i="0" dirty="0">
                        <a:solidFill>
                          <a:schemeClr val="tx1"/>
                        </a:solidFill>
                        <a:effectLst/>
                        <a:latin typeface="Candara" panose="020E0502030303020204" pitchFamily="34" charset="0"/>
                      </a:endParaRPr>
                    </a:p>
                  </a:txBody>
                  <a:tcPr marL="25374" marR="25374" marT="33832" marB="33832" anchor="ctr">
                    <a:solidFill>
                      <a:srgbClr val="D5D3D5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  <a:latin typeface="Candara" panose="020E0502030303020204" pitchFamily="34" charset="0"/>
                        </a:rPr>
                        <a:t>Continuous Delivery is a software engineering practice where the code changes are prepared to be released.</a:t>
                      </a:r>
                      <a:endParaRPr lang="en-US" sz="2000" b="0" i="0" dirty="0">
                        <a:solidFill>
                          <a:schemeClr val="tx1"/>
                        </a:solidFill>
                        <a:effectLst/>
                        <a:latin typeface="Candara" panose="020E0502030303020204" pitchFamily="34" charset="0"/>
                      </a:endParaRPr>
                    </a:p>
                  </a:txBody>
                  <a:tcPr marL="25374" marR="25374" marT="33832" marB="33832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  <a:latin typeface="Candara" panose="020E0502030303020204" pitchFamily="34" charset="0"/>
                        </a:rPr>
                        <a:t>Continuous Deployment aims at continuously releasing the code changes into the production environment.</a:t>
                      </a:r>
                      <a:endParaRPr lang="en-US" sz="2000" b="0" i="0" dirty="0">
                        <a:solidFill>
                          <a:schemeClr val="tx1"/>
                        </a:solidFill>
                        <a:effectLst/>
                        <a:latin typeface="Candara" panose="020E0502030303020204" pitchFamily="34" charset="0"/>
                      </a:endParaRPr>
                    </a:p>
                  </a:txBody>
                  <a:tcPr marL="25374" marR="25374" marT="33832" marB="33832" anchor="ctr"/>
                </a:tc>
                <a:extLst>
                  <a:ext uri="{0D108BD9-81ED-4DB2-BD59-A6C34878D82A}">
                    <a16:rowId xmlns:a16="http://schemas.microsoft.com/office/drawing/2014/main" val="2392491347"/>
                  </a:ext>
                </a:extLst>
              </a:tr>
              <a:tr h="162055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  <a:latin typeface="Candara" panose="020E0502030303020204" pitchFamily="34" charset="0"/>
                        </a:rPr>
                        <a:t>Advantages</a:t>
                      </a:r>
                      <a:endParaRPr lang="en-US" sz="2000" b="0" i="0" dirty="0">
                        <a:solidFill>
                          <a:schemeClr val="tx1"/>
                        </a:solidFill>
                        <a:effectLst/>
                        <a:latin typeface="Candara" panose="020E0502030303020204" pitchFamily="34" charset="0"/>
                      </a:endParaRPr>
                    </a:p>
                  </a:txBody>
                  <a:tcPr marL="25374" marR="25374" marT="33832" marB="33832" anchor="ctr">
                    <a:solidFill>
                      <a:srgbClr val="D5D3D5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  <a:latin typeface="Candara" panose="020E0502030303020204" pitchFamily="34" charset="0"/>
                        </a:rPr>
                        <a:t>Frequent releases</a:t>
                      </a:r>
                    </a:p>
                    <a:p>
                      <a:pPr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  <a:latin typeface="Candara" panose="020E0502030303020204" pitchFamily="34" charset="0"/>
                        </a:rPr>
                        <a:t>Releases are completed in smaller segments</a:t>
                      </a:r>
                    </a:p>
                    <a:p>
                      <a:pPr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  <a:latin typeface="Candara" panose="020E0502030303020204" pitchFamily="34" charset="0"/>
                        </a:rPr>
                        <a:t>Instant responses to defects/bugs</a:t>
                      </a:r>
                    </a:p>
                    <a:p>
                      <a:pPr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  <a:latin typeface="Candara" panose="020E0502030303020204" pitchFamily="34" charset="0"/>
                        </a:rPr>
                        <a:t>More stable, reliable, and comfortable releases</a:t>
                      </a:r>
                      <a:endParaRPr lang="en-US" sz="2000" b="0" i="0" dirty="0">
                        <a:solidFill>
                          <a:schemeClr val="tx1"/>
                        </a:solidFill>
                        <a:effectLst/>
                        <a:latin typeface="Candara" panose="020E0502030303020204" pitchFamily="34" charset="0"/>
                      </a:endParaRPr>
                    </a:p>
                  </a:txBody>
                  <a:tcPr marL="25374" marR="25374" marT="33832" marB="33832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  <a:latin typeface="Candara" panose="020E0502030303020204" pitchFamily="34" charset="0"/>
                        </a:rPr>
                        <a:t>Completion of each deployment phase</a:t>
                      </a:r>
                    </a:p>
                    <a:p>
                      <a:pPr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  <a:latin typeface="Candara" panose="020E0502030303020204" pitchFamily="34" charset="0"/>
                        </a:rPr>
                        <a:t>Quick and more reliable completion</a:t>
                      </a:r>
                    </a:p>
                    <a:p>
                      <a:pPr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  <a:latin typeface="Candara" panose="020E0502030303020204" pitchFamily="34" charset="0"/>
                        </a:rPr>
                        <a:t>Automation of the entire process</a:t>
                      </a:r>
                    </a:p>
                    <a:p>
                      <a:pPr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  <a:latin typeface="Candara" panose="020E0502030303020204" pitchFamily="34" charset="0"/>
                        </a:rPr>
                        <a:t>Creation of the fully automated CI/CD pipeline</a:t>
                      </a:r>
                      <a:endParaRPr lang="en-US" sz="2000" b="0" i="0" dirty="0">
                        <a:solidFill>
                          <a:schemeClr val="tx1"/>
                        </a:solidFill>
                        <a:effectLst/>
                        <a:latin typeface="Candara" panose="020E0502030303020204" pitchFamily="34" charset="0"/>
                      </a:endParaRPr>
                    </a:p>
                  </a:txBody>
                  <a:tcPr marL="25374" marR="25374" marT="33832" marB="33832" anchor="ctr"/>
                </a:tc>
                <a:extLst>
                  <a:ext uri="{0D108BD9-81ED-4DB2-BD59-A6C34878D82A}">
                    <a16:rowId xmlns:a16="http://schemas.microsoft.com/office/drawing/2014/main" val="2224084544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7343DC-7D75-4A0A-A9B4-29692C6F74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28985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Advantages of CI/CD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Fewer handoffs</a:t>
            </a:r>
            <a:endParaRPr lang="en-US" dirty="0"/>
          </a:p>
          <a:p>
            <a:pPr lvl="1"/>
            <a:r>
              <a:rPr lang="en-US" dirty="0" smtClean="0"/>
              <a:t>More </a:t>
            </a:r>
            <a:r>
              <a:rPr lang="en-US" dirty="0"/>
              <a:t>handoffs in your development </a:t>
            </a:r>
            <a:r>
              <a:rPr lang="en-US" dirty="0" smtClean="0"/>
              <a:t>pipeline means more </a:t>
            </a:r>
            <a:r>
              <a:rPr lang="en-US" dirty="0"/>
              <a:t>points of failure </a:t>
            </a:r>
            <a:r>
              <a:rPr lang="en-US" dirty="0" smtClean="0"/>
              <a:t>and more complexity</a:t>
            </a:r>
            <a:r>
              <a:rPr lang="en-US" dirty="0"/>
              <a:t>.</a:t>
            </a:r>
          </a:p>
          <a:p>
            <a:pPr lvl="1"/>
            <a:r>
              <a:rPr lang="en-US" dirty="0" smtClean="0"/>
              <a:t>E.g</a:t>
            </a:r>
            <a:r>
              <a:rPr lang="en-US" dirty="0"/>
              <a:t>. handoff mechanism in cellular network</a:t>
            </a:r>
          </a:p>
          <a:p>
            <a:r>
              <a:rPr lang="en-US" dirty="0" smtClean="0"/>
              <a:t>Increased </a:t>
            </a:r>
            <a:r>
              <a:rPr lang="en-US" dirty="0"/>
              <a:t>development </a:t>
            </a:r>
            <a:r>
              <a:rPr lang="en-US" dirty="0" smtClean="0"/>
              <a:t>speed</a:t>
            </a:r>
            <a:endParaRPr lang="en-US" dirty="0"/>
          </a:p>
          <a:p>
            <a:pPr lvl="1"/>
            <a:r>
              <a:rPr lang="en-US" dirty="0" smtClean="0"/>
              <a:t>All </a:t>
            </a:r>
            <a:r>
              <a:rPr lang="en-US" dirty="0"/>
              <a:t>stages of development are faster with CI/CD (due to automated processes).</a:t>
            </a:r>
          </a:p>
          <a:p>
            <a:pPr lvl="1"/>
            <a:r>
              <a:rPr lang="en-US" dirty="0" smtClean="0"/>
              <a:t>Make </a:t>
            </a:r>
            <a:r>
              <a:rPr lang="en-US" dirty="0"/>
              <a:t>every team more efficient and developers can move onto other projects confidently.</a:t>
            </a:r>
          </a:p>
          <a:p>
            <a:r>
              <a:rPr lang="en-US" dirty="0" smtClean="0"/>
              <a:t>More deployments</a:t>
            </a:r>
            <a:endParaRPr lang="en-US" dirty="0"/>
          </a:p>
          <a:p>
            <a:pPr lvl="1"/>
            <a:r>
              <a:rPr lang="en-US" dirty="0" smtClean="0"/>
              <a:t>One </a:t>
            </a:r>
            <a:r>
              <a:rPr lang="en-US" dirty="0"/>
              <a:t>deployment / month ---&gt; one deployment / few hours</a:t>
            </a:r>
          </a:p>
          <a:p>
            <a:r>
              <a:rPr lang="en-US" dirty="0" smtClean="0"/>
              <a:t>Faster </a:t>
            </a:r>
            <a:r>
              <a:rPr lang="en-US" dirty="0"/>
              <a:t>testing</a:t>
            </a:r>
          </a:p>
          <a:p>
            <a:pPr lvl="1"/>
            <a:r>
              <a:rPr lang="en-US" dirty="0" smtClean="0"/>
              <a:t>Automated </a:t>
            </a:r>
            <a:r>
              <a:rPr lang="en-US" dirty="0"/>
              <a:t>testing </a:t>
            </a:r>
            <a:r>
              <a:rPr lang="en-US" dirty="0" smtClean="0"/>
              <a:t>speeds feedback and </a:t>
            </a:r>
            <a:r>
              <a:rPr lang="en-US" dirty="0"/>
              <a:t>fail early rather than catching bugs </a:t>
            </a:r>
            <a:r>
              <a:rPr lang="en-US" dirty="0" smtClean="0"/>
              <a:t>in production </a:t>
            </a:r>
            <a:r>
              <a:rPr lang="en-US" dirty="0"/>
              <a:t>– or worse – in the final release.</a:t>
            </a:r>
          </a:p>
          <a:p>
            <a:r>
              <a:rPr lang="en-US" dirty="0" smtClean="0"/>
              <a:t>Fewer bugs</a:t>
            </a:r>
            <a:endParaRPr lang="en-US" dirty="0"/>
          </a:p>
          <a:p>
            <a:pPr lvl="1"/>
            <a:r>
              <a:rPr lang="en-US" dirty="0" smtClean="0"/>
              <a:t>With </a:t>
            </a:r>
            <a:r>
              <a:rPr lang="en-US" dirty="0"/>
              <a:t>automated testing throughout the development process, bugs are caught as they arise</a:t>
            </a:r>
          </a:p>
          <a:p>
            <a:pPr lvl="1"/>
            <a:r>
              <a:rPr lang="en-US" dirty="0" smtClean="0"/>
              <a:t>Ensures </a:t>
            </a:r>
            <a:r>
              <a:rPr lang="en-US" dirty="0"/>
              <a:t>better code quality overall and that every release works just as intended.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90691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Advantages of CI/CD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Improved compliance</a:t>
            </a:r>
            <a:endParaRPr lang="en-US" dirty="0"/>
          </a:p>
          <a:p>
            <a:pPr lvl="1"/>
            <a:r>
              <a:rPr lang="en-US" dirty="0" smtClean="0"/>
              <a:t>Automated </a:t>
            </a:r>
            <a:r>
              <a:rPr lang="en-US" dirty="0"/>
              <a:t>compliance makes it easier to complete audits and can prevent </a:t>
            </a:r>
            <a:r>
              <a:rPr lang="en-US" dirty="0" smtClean="0"/>
              <a:t>costly mistakes</a:t>
            </a:r>
            <a:r>
              <a:rPr lang="en-US" dirty="0"/>
              <a:t>.</a:t>
            </a:r>
          </a:p>
          <a:p>
            <a:pPr lvl="1"/>
            <a:r>
              <a:rPr lang="en-US" dirty="0" smtClean="0"/>
              <a:t>License </a:t>
            </a:r>
            <a:r>
              <a:rPr lang="en-US" dirty="0"/>
              <a:t>Compliance, Customized Compliance framework, Audit events/reports</a:t>
            </a:r>
          </a:p>
          <a:p>
            <a:r>
              <a:rPr lang="en-US" dirty="0" smtClean="0"/>
              <a:t>More </a:t>
            </a:r>
            <a:r>
              <a:rPr lang="en-US" dirty="0"/>
              <a:t>time to </a:t>
            </a:r>
            <a:r>
              <a:rPr lang="en-US" dirty="0" smtClean="0"/>
              <a:t>innovate</a:t>
            </a:r>
            <a:endParaRPr lang="en-US" dirty="0"/>
          </a:p>
          <a:p>
            <a:r>
              <a:rPr lang="en-US" dirty="0" smtClean="0"/>
              <a:t>Improve </a:t>
            </a:r>
            <a:r>
              <a:rPr lang="en-US" dirty="0"/>
              <a:t>developers’ </a:t>
            </a:r>
            <a:r>
              <a:rPr lang="en-US" dirty="0" smtClean="0"/>
              <a:t>confidence</a:t>
            </a:r>
            <a:endParaRPr lang="en-US" dirty="0"/>
          </a:p>
          <a:p>
            <a:pPr lvl="1"/>
            <a:r>
              <a:rPr lang="en-US" dirty="0" smtClean="0"/>
              <a:t>Developers </a:t>
            </a:r>
            <a:r>
              <a:rPr lang="en-US" dirty="0"/>
              <a:t>can work confidently and fix things quickly instead of waiting for weeks </a:t>
            </a:r>
            <a:r>
              <a:rPr lang="en-US" dirty="0" smtClean="0"/>
              <a:t>to learn </a:t>
            </a:r>
            <a:r>
              <a:rPr lang="en-US" dirty="0"/>
              <a:t>there was a bug.</a:t>
            </a:r>
          </a:p>
          <a:p>
            <a:r>
              <a:rPr lang="en-US" dirty="0" smtClean="0"/>
              <a:t>Reduced </a:t>
            </a:r>
            <a:r>
              <a:rPr lang="en-US" dirty="0"/>
              <a:t>overhead </a:t>
            </a:r>
            <a:r>
              <a:rPr lang="en-US" dirty="0" smtClean="0"/>
              <a:t>spending</a:t>
            </a:r>
            <a:endParaRPr lang="en-US" dirty="0"/>
          </a:p>
          <a:p>
            <a:pPr lvl="1"/>
            <a:r>
              <a:rPr lang="en-US" dirty="0" smtClean="0"/>
              <a:t>An </a:t>
            </a:r>
            <a:r>
              <a:rPr lang="en-US" dirty="0"/>
              <a:t>automated workflow reduces manual tasks and makes budgets more efficient.</a:t>
            </a:r>
          </a:p>
          <a:p>
            <a:r>
              <a:rPr lang="en-US" dirty="0" smtClean="0"/>
              <a:t>Consistent processes</a:t>
            </a:r>
            <a:endParaRPr lang="en-US" dirty="0"/>
          </a:p>
          <a:p>
            <a:pPr lvl="1"/>
            <a:r>
              <a:rPr lang="en-US" dirty="0" smtClean="0"/>
              <a:t>Nobody </a:t>
            </a:r>
            <a:r>
              <a:rPr lang="en-US" dirty="0"/>
              <a:t>ever forgets a step in the process.</a:t>
            </a:r>
          </a:p>
          <a:p>
            <a:pPr lvl="1"/>
            <a:r>
              <a:rPr lang="en-US" dirty="0" smtClean="0"/>
              <a:t>Builds </a:t>
            </a:r>
            <a:r>
              <a:rPr lang="en-US" dirty="0"/>
              <a:t>are more consistent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39321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Integration Tools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4098" name="Picture 2" descr="Jenkin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48" b="15997"/>
          <a:stretch/>
        </p:blipFill>
        <p:spPr bwMode="auto">
          <a:xfrm>
            <a:off x="640207" y="1792224"/>
            <a:ext cx="4544441" cy="1523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Buildbot 2.0.0 and 1.8.1. I am pleased to announce the joint… | by Pierre  Tardy | Buildbot | Medium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16" b="37622"/>
          <a:stretch/>
        </p:blipFill>
        <p:spPr bwMode="auto">
          <a:xfrm>
            <a:off x="6940423" y="2048256"/>
            <a:ext cx="4313171" cy="1088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 descr="Travis CI Continues Integration Pipeline for iOS | by Ahmed Meguid | Mediu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207" y="3675061"/>
            <a:ext cx="4544441" cy="2385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2" name="Picture 16" descr="Atlassian Bamboo 5 Unites Dev and IT Around Modern Software Deployments |  Business Wir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423" y="4123118"/>
            <a:ext cx="4313170" cy="1382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8160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Jenkins?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27</a:t>
            </a:fld>
            <a:endParaRPr lang="en-US"/>
          </a:p>
        </p:txBody>
      </p:sp>
      <p:pic>
        <p:nvPicPr>
          <p:cNvPr id="9218" name="Picture 2" descr="Jenkins- a tool used for CI/CD. What is Jenkins? Why do we need it? | by  Ishika Sinha | FAUN Publica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5537" y="0"/>
            <a:ext cx="4788225" cy="3581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445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Jenkins?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7526" y="1555199"/>
            <a:ext cx="5127417" cy="4597772"/>
          </a:xfrm>
        </p:spPr>
        <p:txBody>
          <a:bodyPr/>
          <a:lstStyle/>
          <a:p>
            <a:r>
              <a:rPr lang="en-US" dirty="0"/>
              <a:t>Jenkins is an open source automation tool written in Java with plugins built for Continuous Integration purposes.</a:t>
            </a:r>
          </a:p>
          <a:p>
            <a:endParaRPr lang="en-US" dirty="0"/>
          </a:p>
          <a:p>
            <a:r>
              <a:rPr lang="en-US" dirty="0"/>
              <a:t>Plugins that will allow the integration of various DevOps stages.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8194" name="Picture 2" descr="What is Jenkins? | Jenkins For Continuous Integration | Edurek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0535" y="1555199"/>
            <a:ext cx="6108065" cy="4457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46344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EA3FF0-7D4C-4CF5-9D3E-E6473B0E9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Jenkins Features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40BCA5-05EF-4550-B784-DF7FA555B9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1026" name="Picture 2" descr="How to Install and Configure Jenkins on Amazon EC2, Cloud-Ubuntu 12.04,  14.04 LTS – Linux_Point">
            <a:extLst>
              <a:ext uri="{FF2B5EF4-FFF2-40B4-BE49-F238E27FC236}">
                <a16:creationId xmlns:a16="http://schemas.microsoft.com/office/drawing/2014/main" id="{86BE90BE-AE65-4BDA-AB0D-8E00ACCD13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5" t="7532" r="6340" b="7176"/>
          <a:stretch/>
        </p:blipFill>
        <p:spPr bwMode="auto">
          <a:xfrm>
            <a:off x="3008446" y="1304676"/>
            <a:ext cx="5660904" cy="5068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78045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we need Continuous Integration?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9975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Welcome to Jenkins!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1030" name="Picture 6" descr="How To Install Jenkins on Ubuntu 18.04 - Learning Container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405"/>
          <a:stretch/>
        </p:blipFill>
        <p:spPr bwMode="auto">
          <a:xfrm>
            <a:off x="635467" y="1406880"/>
            <a:ext cx="10841533" cy="4603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29739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Jenkins Plugins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502920" y="1349373"/>
            <a:ext cx="11320272" cy="962737"/>
          </a:xfrm>
          <a:prstGeom prst="round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r>
              <a:rPr lang="en-US" sz="2400" dirty="0">
                <a:latin typeface="Candara" panose="020E0502030303020204" pitchFamily="34" charset="0"/>
              </a:rPr>
              <a:t>Jenkins supports plugins, which allow Jenkins to be extended to meet specific needs of individual projects</a:t>
            </a:r>
          </a:p>
        </p:txBody>
      </p:sp>
      <p:sp>
        <p:nvSpPr>
          <p:cNvPr id="17" name="Rectangle 16"/>
          <p:cNvSpPr/>
          <p:nvPr/>
        </p:nvSpPr>
        <p:spPr>
          <a:xfrm>
            <a:off x="4760162" y="2454183"/>
            <a:ext cx="2825496" cy="580915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ndara" panose="020E0502030303020204" pitchFamily="34" charset="0"/>
              </a:rPr>
              <a:t>Plugin Categories</a:t>
            </a:r>
          </a:p>
        </p:txBody>
      </p:sp>
      <p:sp>
        <p:nvSpPr>
          <p:cNvPr id="18" name="Rectangle 17"/>
          <p:cNvSpPr/>
          <p:nvPr/>
        </p:nvSpPr>
        <p:spPr>
          <a:xfrm>
            <a:off x="852626" y="3365534"/>
            <a:ext cx="1661974" cy="580915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ndara" panose="020E0502030303020204" pitchFamily="34" charset="0"/>
              </a:rPr>
              <a:t>Test</a:t>
            </a:r>
          </a:p>
        </p:txBody>
      </p:sp>
      <p:sp>
        <p:nvSpPr>
          <p:cNvPr id="20" name="Rectangle 19"/>
          <p:cNvSpPr/>
          <p:nvPr/>
        </p:nvSpPr>
        <p:spPr>
          <a:xfrm>
            <a:off x="3099002" y="3365534"/>
            <a:ext cx="1661974" cy="580915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ndara" panose="020E0502030303020204" pitchFamily="34" charset="0"/>
              </a:rPr>
              <a:t>Reports</a:t>
            </a:r>
          </a:p>
        </p:txBody>
      </p:sp>
      <p:sp>
        <p:nvSpPr>
          <p:cNvPr id="22" name="Rectangle 21"/>
          <p:cNvSpPr/>
          <p:nvPr/>
        </p:nvSpPr>
        <p:spPr>
          <a:xfrm>
            <a:off x="5345378" y="3365534"/>
            <a:ext cx="1661974" cy="580915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ndara" panose="020E0502030303020204" pitchFamily="34" charset="0"/>
              </a:rPr>
              <a:t>Notification</a:t>
            </a:r>
          </a:p>
        </p:txBody>
      </p:sp>
      <p:sp>
        <p:nvSpPr>
          <p:cNvPr id="24" name="Rectangle 23"/>
          <p:cNvSpPr/>
          <p:nvPr/>
        </p:nvSpPr>
        <p:spPr>
          <a:xfrm>
            <a:off x="7591754" y="3365535"/>
            <a:ext cx="1661974" cy="580915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ndara" panose="020E0502030303020204" pitchFamily="34" charset="0"/>
              </a:rPr>
              <a:t>Deployment</a:t>
            </a:r>
          </a:p>
        </p:txBody>
      </p:sp>
      <p:sp>
        <p:nvSpPr>
          <p:cNvPr id="26" name="Rectangle 25"/>
          <p:cNvSpPr/>
          <p:nvPr/>
        </p:nvSpPr>
        <p:spPr>
          <a:xfrm>
            <a:off x="9838130" y="3365534"/>
            <a:ext cx="1661974" cy="580915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ndara" panose="020E0502030303020204" pitchFamily="34" charset="0"/>
              </a:rPr>
              <a:t>Compile</a:t>
            </a:r>
          </a:p>
        </p:txBody>
      </p:sp>
      <p:cxnSp>
        <p:nvCxnSpPr>
          <p:cNvPr id="12" name="Elbow Connector 11"/>
          <p:cNvCxnSpPr>
            <a:stCxn id="17" idx="2"/>
            <a:endCxn id="18" idx="0"/>
          </p:cNvCxnSpPr>
          <p:nvPr/>
        </p:nvCxnSpPr>
        <p:spPr>
          <a:xfrm rot="5400000">
            <a:off x="3763044" y="955668"/>
            <a:ext cx="330436" cy="4489297"/>
          </a:xfrm>
          <a:prstGeom prst="bentConnector3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/>
          <p:cNvCxnSpPr>
            <a:stCxn id="17" idx="2"/>
            <a:endCxn id="20" idx="0"/>
          </p:cNvCxnSpPr>
          <p:nvPr/>
        </p:nvCxnSpPr>
        <p:spPr>
          <a:xfrm rot="5400000">
            <a:off x="4886232" y="2078856"/>
            <a:ext cx="330436" cy="2242921"/>
          </a:xfrm>
          <a:prstGeom prst="bentConnector3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Elbow Connector 26"/>
          <p:cNvCxnSpPr>
            <a:stCxn id="17" idx="2"/>
            <a:endCxn id="22" idx="0"/>
          </p:cNvCxnSpPr>
          <p:nvPr/>
        </p:nvCxnSpPr>
        <p:spPr>
          <a:xfrm rot="16200000" flipH="1">
            <a:off x="6009419" y="3198588"/>
            <a:ext cx="330436" cy="3455"/>
          </a:xfrm>
          <a:prstGeom prst="bentConnector3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17" idx="2"/>
            <a:endCxn id="24" idx="0"/>
          </p:cNvCxnSpPr>
          <p:nvPr/>
        </p:nvCxnSpPr>
        <p:spPr>
          <a:xfrm rot="16200000" flipH="1">
            <a:off x="7132607" y="2075400"/>
            <a:ext cx="330437" cy="2249831"/>
          </a:xfrm>
          <a:prstGeom prst="bentConnector3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stCxn id="17" idx="2"/>
            <a:endCxn id="26" idx="0"/>
          </p:cNvCxnSpPr>
          <p:nvPr/>
        </p:nvCxnSpPr>
        <p:spPr>
          <a:xfrm rot="16200000" flipH="1">
            <a:off x="8255795" y="952212"/>
            <a:ext cx="330436" cy="4496207"/>
          </a:xfrm>
          <a:prstGeom prst="bentConnector3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JUnit · GitHub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896" y="4560569"/>
            <a:ext cx="1051433" cy="1051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8769" y="3979655"/>
            <a:ext cx="749688" cy="845252"/>
          </a:xfrm>
          <a:prstGeom prst="rect">
            <a:avLst/>
          </a:prstGeom>
        </p:spPr>
      </p:pic>
      <p:pic>
        <p:nvPicPr>
          <p:cNvPr id="2052" name="Picture 4" descr="Report Icon, Transparent Report.PNG Images &amp; Vector - FreeIcons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1624" y="4008177"/>
            <a:ext cx="816730" cy="816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/>
          <p:cNvSpPr txBox="1"/>
          <p:nvPr/>
        </p:nvSpPr>
        <p:spPr>
          <a:xfrm>
            <a:off x="3034724" y="4824907"/>
            <a:ext cx="19568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andara" panose="020E0502030303020204" pitchFamily="34" charset="0"/>
              </a:rPr>
              <a:t>HTML Publisher</a:t>
            </a: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5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680" y="4008177"/>
            <a:ext cx="878458" cy="878458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5184648" y="4824907"/>
            <a:ext cx="195681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andara" panose="020E0502030303020204" pitchFamily="34" charset="0"/>
              </a:rPr>
              <a:t>Jenkins Build Notification Plugin</a:t>
            </a:r>
          </a:p>
        </p:txBody>
      </p:sp>
      <p:pic>
        <p:nvPicPr>
          <p:cNvPr id="2056" name="Picture 8" descr="Deployment - Free computer icons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7464" y="3984167"/>
            <a:ext cx="840740" cy="840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TextBox 40"/>
          <p:cNvSpPr txBox="1"/>
          <p:nvPr/>
        </p:nvSpPr>
        <p:spPr>
          <a:xfrm>
            <a:off x="7690496" y="4824907"/>
            <a:ext cx="16912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andara" panose="020E0502030303020204" pitchFamily="34" charset="0"/>
              </a:rPr>
              <a:t>Deploy Plugin</a:t>
            </a:r>
          </a:p>
        </p:txBody>
      </p:sp>
      <p:pic>
        <p:nvPicPr>
          <p:cNvPr id="2058" name="Picture 10" descr="Maven Logo Vector EPS for free download, size 291.19 KB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54" t="39467" r="10406" b="41333"/>
          <a:stretch/>
        </p:blipFill>
        <p:spPr bwMode="auto">
          <a:xfrm>
            <a:off x="10024058" y="4846288"/>
            <a:ext cx="1290118" cy="307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aggregate compile Icon - Download aggregate compile Icon 3159620 | Noun  Project"/>
          <p:cNvPicPr>
            <a:picLocks noChangeAspect="1" noChangeArrowheads="1"/>
          </p:cNvPicPr>
          <p:nvPr/>
        </p:nvPicPr>
        <p:blipFill>
          <a:blip r:embed="rId8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8236" y="4078077"/>
            <a:ext cx="681762" cy="681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71885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Manage Jenkins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3074" name="Picture 2" descr="Jenkins Management - javatpoint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30"/>
          <a:stretch/>
        </p:blipFill>
        <p:spPr bwMode="auto">
          <a:xfrm>
            <a:off x="567054" y="1406880"/>
            <a:ext cx="10058400" cy="4776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13710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Jenkins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274320" y="1289596"/>
            <a:ext cx="6519672" cy="525147"/>
          </a:xfrm>
          <a:prstGeom prst="round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r>
              <a:rPr lang="en-US" dirty="0">
                <a:latin typeface="Candara" panose="020E0502030303020204" pitchFamily="34" charset="0"/>
              </a:rPr>
              <a:t>Developers commit changes to the code</a:t>
            </a:r>
          </a:p>
        </p:txBody>
      </p:sp>
      <p:sp>
        <p:nvSpPr>
          <p:cNvPr id="6" name="Can 5"/>
          <p:cNvSpPr/>
          <p:nvPr/>
        </p:nvSpPr>
        <p:spPr>
          <a:xfrm>
            <a:off x="3246120" y="4572000"/>
            <a:ext cx="1554480" cy="1261872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ndara" panose="020E0502030303020204" pitchFamily="34" charset="0"/>
              </a:rPr>
              <a:t>Source Code Repository</a:t>
            </a:r>
          </a:p>
        </p:txBody>
      </p:sp>
      <p:sp>
        <p:nvSpPr>
          <p:cNvPr id="7" name="Rectangle 6"/>
          <p:cNvSpPr/>
          <p:nvPr/>
        </p:nvSpPr>
        <p:spPr>
          <a:xfrm>
            <a:off x="649224" y="4352544"/>
            <a:ext cx="1490472" cy="5669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ndara" panose="020E0502030303020204" pitchFamily="34" charset="0"/>
              </a:rPr>
              <a:t>Developer</a:t>
            </a:r>
          </a:p>
        </p:txBody>
      </p:sp>
      <p:sp>
        <p:nvSpPr>
          <p:cNvPr id="8" name="Rectangle 7"/>
          <p:cNvSpPr/>
          <p:nvPr/>
        </p:nvSpPr>
        <p:spPr>
          <a:xfrm>
            <a:off x="649224" y="5047488"/>
            <a:ext cx="1490472" cy="5669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ndara" panose="020E0502030303020204" pitchFamily="34" charset="0"/>
              </a:rPr>
              <a:t>Developer</a:t>
            </a:r>
          </a:p>
        </p:txBody>
      </p:sp>
      <p:sp>
        <p:nvSpPr>
          <p:cNvPr id="9" name="Rectangle 8"/>
          <p:cNvSpPr/>
          <p:nvPr/>
        </p:nvSpPr>
        <p:spPr>
          <a:xfrm>
            <a:off x="649224" y="5742432"/>
            <a:ext cx="1490472" cy="5669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ndara" panose="020E0502030303020204" pitchFamily="34" charset="0"/>
              </a:rPr>
              <a:t>Developer</a:t>
            </a:r>
          </a:p>
        </p:txBody>
      </p:sp>
      <p:cxnSp>
        <p:nvCxnSpPr>
          <p:cNvPr id="13" name="Straight Arrow Connector 12"/>
          <p:cNvCxnSpPr>
            <a:stCxn id="7" idx="3"/>
            <a:endCxn id="6" idx="2"/>
          </p:cNvCxnSpPr>
          <p:nvPr/>
        </p:nvCxnSpPr>
        <p:spPr>
          <a:xfrm>
            <a:off x="2139696" y="4636008"/>
            <a:ext cx="1106424" cy="56692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8" idx="3"/>
            <a:endCxn id="6" idx="2"/>
          </p:cNvCxnSpPr>
          <p:nvPr/>
        </p:nvCxnSpPr>
        <p:spPr>
          <a:xfrm flipV="1">
            <a:off x="2139696" y="5202936"/>
            <a:ext cx="1106424" cy="12801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9" idx="3"/>
            <a:endCxn id="6" idx="2"/>
          </p:cNvCxnSpPr>
          <p:nvPr/>
        </p:nvCxnSpPr>
        <p:spPr>
          <a:xfrm flipV="1">
            <a:off x="2139696" y="5202936"/>
            <a:ext cx="1106424" cy="82296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05314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Jenkins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6" name="Can 5"/>
          <p:cNvSpPr/>
          <p:nvPr/>
        </p:nvSpPr>
        <p:spPr>
          <a:xfrm>
            <a:off x="3246120" y="4590288"/>
            <a:ext cx="1554480" cy="1261872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ndara" panose="020E0502030303020204" pitchFamily="34" charset="0"/>
              </a:rPr>
              <a:t>Source Code Repository</a:t>
            </a:r>
          </a:p>
        </p:txBody>
      </p:sp>
      <p:sp>
        <p:nvSpPr>
          <p:cNvPr id="7" name="Rectangle 6"/>
          <p:cNvSpPr/>
          <p:nvPr/>
        </p:nvSpPr>
        <p:spPr>
          <a:xfrm>
            <a:off x="649224" y="4370832"/>
            <a:ext cx="1490472" cy="5669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ndara" panose="020E0502030303020204" pitchFamily="34" charset="0"/>
              </a:rPr>
              <a:t>Developer</a:t>
            </a:r>
          </a:p>
        </p:txBody>
      </p:sp>
      <p:sp>
        <p:nvSpPr>
          <p:cNvPr id="8" name="Rectangle 7"/>
          <p:cNvSpPr/>
          <p:nvPr/>
        </p:nvSpPr>
        <p:spPr>
          <a:xfrm>
            <a:off x="649224" y="5065776"/>
            <a:ext cx="1490472" cy="5669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ndara" panose="020E0502030303020204" pitchFamily="34" charset="0"/>
              </a:rPr>
              <a:t>Developer</a:t>
            </a:r>
          </a:p>
        </p:txBody>
      </p:sp>
      <p:sp>
        <p:nvSpPr>
          <p:cNvPr id="9" name="Rectangle 8"/>
          <p:cNvSpPr/>
          <p:nvPr/>
        </p:nvSpPr>
        <p:spPr>
          <a:xfrm>
            <a:off x="649224" y="5760720"/>
            <a:ext cx="1490472" cy="5669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ndara" panose="020E0502030303020204" pitchFamily="34" charset="0"/>
              </a:rPr>
              <a:t>Developer</a:t>
            </a:r>
          </a:p>
        </p:txBody>
      </p:sp>
      <p:cxnSp>
        <p:nvCxnSpPr>
          <p:cNvPr id="13" name="Straight Arrow Connector 12"/>
          <p:cNvCxnSpPr>
            <a:stCxn id="7" idx="3"/>
            <a:endCxn id="6" idx="2"/>
          </p:cNvCxnSpPr>
          <p:nvPr/>
        </p:nvCxnSpPr>
        <p:spPr>
          <a:xfrm>
            <a:off x="2139696" y="4654296"/>
            <a:ext cx="1106424" cy="56692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8" idx="3"/>
            <a:endCxn id="6" idx="2"/>
          </p:cNvCxnSpPr>
          <p:nvPr/>
        </p:nvCxnSpPr>
        <p:spPr>
          <a:xfrm flipV="1">
            <a:off x="2139696" y="5221224"/>
            <a:ext cx="1106424" cy="12801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9" idx="3"/>
            <a:endCxn id="6" idx="2"/>
          </p:cNvCxnSpPr>
          <p:nvPr/>
        </p:nvCxnSpPr>
        <p:spPr>
          <a:xfrm flipV="1">
            <a:off x="2139696" y="5221224"/>
            <a:ext cx="1106424" cy="82296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ube 2"/>
          <p:cNvSpPr/>
          <p:nvPr/>
        </p:nvSpPr>
        <p:spPr>
          <a:xfrm>
            <a:off x="5733288" y="4434840"/>
            <a:ext cx="1810512" cy="1261872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ndara" panose="020E0502030303020204" pitchFamily="34" charset="0"/>
              </a:rPr>
              <a:t>Jenkins Server</a:t>
            </a:r>
          </a:p>
        </p:txBody>
      </p:sp>
      <p:cxnSp>
        <p:nvCxnSpPr>
          <p:cNvPr id="11" name="Straight Arrow Connector 10"/>
          <p:cNvCxnSpPr>
            <a:stCxn id="3" idx="2"/>
            <a:endCxn id="6" idx="4"/>
          </p:cNvCxnSpPr>
          <p:nvPr/>
        </p:nvCxnSpPr>
        <p:spPr>
          <a:xfrm flipH="1" flipV="1">
            <a:off x="4800600" y="5221224"/>
            <a:ext cx="932688" cy="228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Elbow Connector 15"/>
          <p:cNvCxnSpPr>
            <a:stCxn id="3" idx="0"/>
            <a:endCxn id="7" idx="0"/>
          </p:cNvCxnSpPr>
          <p:nvPr/>
        </p:nvCxnSpPr>
        <p:spPr>
          <a:xfrm rot="16200000" flipV="1">
            <a:off x="4063365" y="1701927"/>
            <a:ext cx="64008" cy="5401818"/>
          </a:xfrm>
          <a:prstGeom prst="bentConnector3">
            <a:avLst>
              <a:gd name="adj1" fmla="val 457143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044952" y="3721608"/>
            <a:ext cx="1819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ndara" panose="020E0502030303020204" pitchFamily="34" charset="0"/>
              </a:rPr>
              <a:t>Feedback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274320" y="1890984"/>
            <a:ext cx="6521958" cy="525147"/>
          </a:xfrm>
          <a:prstGeom prst="round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r>
              <a:rPr lang="en-US" dirty="0">
                <a:latin typeface="Candara" panose="020E0502030303020204" pitchFamily="34" charset="0"/>
              </a:rPr>
              <a:t>Continuous Integration Server pulls that code and triggers a build 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629656" y="5760720"/>
            <a:ext cx="1819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ndara" panose="020E0502030303020204" pitchFamily="34" charset="0"/>
              </a:rPr>
              <a:t>Prepares a build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274320" y="1289596"/>
            <a:ext cx="6519672" cy="525147"/>
          </a:xfrm>
          <a:prstGeom prst="round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r>
              <a:rPr lang="en-US" dirty="0">
                <a:latin typeface="Candara" panose="020E0502030303020204" pitchFamily="34" charset="0"/>
              </a:rPr>
              <a:t>Developers commit changes to the code</a:t>
            </a:r>
          </a:p>
        </p:txBody>
      </p:sp>
    </p:spTree>
    <p:extLst>
      <p:ext uri="{BB962C8B-B14F-4D97-AF65-F5344CB8AC3E}">
        <p14:creationId xmlns:p14="http://schemas.microsoft.com/office/powerpoint/2010/main" val="14804035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Jenkins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6" name="Can 5"/>
          <p:cNvSpPr/>
          <p:nvPr/>
        </p:nvSpPr>
        <p:spPr>
          <a:xfrm>
            <a:off x="3246120" y="4590288"/>
            <a:ext cx="1554480" cy="1261872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ndara" panose="020E0502030303020204" pitchFamily="34" charset="0"/>
              </a:rPr>
              <a:t>Source Code Repository</a:t>
            </a:r>
          </a:p>
        </p:txBody>
      </p:sp>
      <p:sp>
        <p:nvSpPr>
          <p:cNvPr id="7" name="Rectangle 6"/>
          <p:cNvSpPr/>
          <p:nvPr/>
        </p:nvSpPr>
        <p:spPr>
          <a:xfrm>
            <a:off x="649224" y="4370832"/>
            <a:ext cx="1490472" cy="5669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ndara" panose="020E0502030303020204" pitchFamily="34" charset="0"/>
              </a:rPr>
              <a:t>Developer</a:t>
            </a:r>
          </a:p>
        </p:txBody>
      </p:sp>
      <p:sp>
        <p:nvSpPr>
          <p:cNvPr id="8" name="Rectangle 7"/>
          <p:cNvSpPr/>
          <p:nvPr/>
        </p:nvSpPr>
        <p:spPr>
          <a:xfrm>
            <a:off x="649224" y="5065776"/>
            <a:ext cx="1490472" cy="5669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ndara" panose="020E0502030303020204" pitchFamily="34" charset="0"/>
              </a:rPr>
              <a:t>Developer</a:t>
            </a:r>
          </a:p>
        </p:txBody>
      </p:sp>
      <p:sp>
        <p:nvSpPr>
          <p:cNvPr id="9" name="Rectangle 8"/>
          <p:cNvSpPr/>
          <p:nvPr/>
        </p:nvSpPr>
        <p:spPr>
          <a:xfrm>
            <a:off x="649224" y="5760720"/>
            <a:ext cx="1490472" cy="5669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ndara" panose="020E0502030303020204" pitchFamily="34" charset="0"/>
              </a:rPr>
              <a:t>Developer</a:t>
            </a:r>
          </a:p>
        </p:txBody>
      </p:sp>
      <p:cxnSp>
        <p:nvCxnSpPr>
          <p:cNvPr id="13" name="Straight Arrow Connector 12"/>
          <p:cNvCxnSpPr>
            <a:stCxn id="7" idx="3"/>
            <a:endCxn id="6" idx="2"/>
          </p:cNvCxnSpPr>
          <p:nvPr/>
        </p:nvCxnSpPr>
        <p:spPr>
          <a:xfrm>
            <a:off x="2139696" y="4654296"/>
            <a:ext cx="1106424" cy="56692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8" idx="3"/>
            <a:endCxn id="6" idx="2"/>
          </p:cNvCxnSpPr>
          <p:nvPr/>
        </p:nvCxnSpPr>
        <p:spPr>
          <a:xfrm flipV="1">
            <a:off x="2139696" y="5221224"/>
            <a:ext cx="1106424" cy="12801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9" idx="3"/>
            <a:endCxn id="6" idx="2"/>
          </p:cNvCxnSpPr>
          <p:nvPr/>
        </p:nvCxnSpPr>
        <p:spPr>
          <a:xfrm flipV="1">
            <a:off x="2139696" y="5221224"/>
            <a:ext cx="1106424" cy="82296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ube 2"/>
          <p:cNvSpPr/>
          <p:nvPr/>
        </p:nvSpPr>
        <p:spPr>
          <a:xfrm>
            <a:off x="5733288" y="4434840"/>
            <a:ext cx="1810512" cy="1261872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ndara" panose="020E0502030303020204" pitchFamily="34" charset="0"/>
              </a:rPr>
              <a:t>Jenkins Server</a:t>
            </a:r>
          </a:p>
        </p:txBody>
      </p:sp>
      <p:cxnSp>
        <p:nvCxnSpPr>
          <p:cNvPr id="11" name="Straight Arrow Connector 10"/>
          <p:cNvCxnSpPr>
            <a:stCxn id="3" idx="2"/>
            <a:endCxn id="6" idx="4"/>
          </p:cNvCxnSpPr>
          <p:nvPr/>
        </p:nvCxnSpPr>
        <p:spPr>
          <a:xfrm flipH="1" flipV="1">
            <a:off x="4800600" y="5221224"/>
            <a:ext cx="932688" cy="228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Elbow Connector 15"/>
          <p:cNvCxnSpPr>
            <a:stCxn id="3" idx="0"/>
            <a:endCxn id="7" idx="0"/>
          </p:cNvCxnSpPr>
          <p:nvPr/>
        </p:nvCxnSpPr>
        <p:spPr>
          <a:xfrm rot="16200000" flipV="1">
            <a:off x="4063365" y="1701927"/>
            <a:ext cx="64008" cy="5401818"/>
          </a:xfrm>
          <a:prstGeom prst="bentConnector3">
            <a:avLst>
              <a:gd name="adj1" fmla="val 457143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044952" y="3721608"/>
            <a:ext cx="1819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ndara" panose="020E0502030303020204" pitchFamily="34" charset="0"/>
              </a:rPr>
              <a:t>Feedback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274320" y="1890984"/>
            <a:ext cx="6521958" cy="525147"/>
          </a:xfrm>
          <a:prstGeom prst="round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r>
              <a:rPr lang="en-US" dirty="0">
                <a:latin typeface="Candara" panose="020E0502030303020204" pitchFamily="34" charset="0"/>
              </a:rPr>
              <a:t>Continuous Integration Server pulls that code and triggers a build 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629656" y="5760720"/>
            <a:ext cx="1819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ndara" panose="020E0502030303020204" pitchFamily="34" charset="0"/>
              </a:rPr>
              <a:t>Prepares a build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274320" y="1289596"/>
            <a:ext cx="6519672" cy="525147"/>
          </a:xfrm>
          <a:prstGeom prst="round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r>
              <a:rPr lang="en-US" dirty="0">
                <a:latin typeface="Candara" panose="020E0502030303020204" pitchFamily="34" charset="0"/>
              </a:rPr>
              <a:t>Developers commit changes to the code</a:t>
            </a:r>
          </a:p>
        </p:txBody>
      </p:sp>
      <p:sp>
        <p:nvSpPr>
          <p:cNvPr id="22" name="Rectangle 21"/>
          <p:cNvSpPr/>
          <p:nvPr/>
        </p:nvSpPr>
        <p:spPr>
          <a:xfrm>
            <a:off x="8217408" y="3676351"/>
            <a:ext cx="1490472" cy="5669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ndara" panose="020E0502030303020204" pitchFamily="34" charset="0"/>
              </a:rPr>
              <a:t>Test</a:t>
            </a:r>
          </a:p>
        </p:txBody>
      </p:sp>
      <p:cxnSp>
        <p:nvCxnSpPr>
          <p:cNvPr id="23" name="Straight Arrow Connector 22"/>
          <p:cNvCxnSpPr>
            <a:stCxn id="3" idx="5"/>
            <a:endCxn id="22" idx="2"/>
          </p:cNvCxnSpPr>
          <p:nvPr/>
        </p:nvCxnSpPr>
        <p:spPr>
          <a:xfrm flipV="1">
            <a:off x="7543800" y="4243279"/>
            <a:ext cx="1418844" cy="66476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/>
          <p:cNvSpPr/>
          <p:nvPr/>
        </p:nvSpPr>
        <p:spPr>
          <a:xfrm>
            <a:off x="262890" y="2501029"/>
            <a:ext cx="6521958" cy="525147"/>
          </a:xfrm>
          <a:prstGeom prst="round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r>
              <a:rPr lang="en-US" dirty="0">
                <a:latin typeface="Candara" panose="020E0502030303020204" pitchFamily="34" charset="0"/>
              </a:rPr>
              <a:t>The build application is then deployed on the testing server</a:t>
            </a:r>
          </a:p>
        </p:txBody>
      </p:sp>
    </p:spTree>
    <p:extLst>
      <p:ext uri="{BB962C8B-B14F-4D97-AF65-F5344CB8AC3E}">
        <p14:creationId xmlns:p14="http://schemas.microsoft.com/office/powerpoint/2010/main" val="42541169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Jenkins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6" name="Can 5"/>
          <p:cNvSpPr/>
          <p:nvPr/>
        </p:nvSpPr>
        <p:spPr>
          <a:xfrm>
            <a:off x="3246120" y="4590288"/>
            <a:ext cx="1554480" cy="1261872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ndara" panose="020E0502030303020204" pitchFamily="34" charset="0"/>
              </a:rPr>
              <a:t>Source Code Repository</a:t>
            </a:r>
          </a:p>
        </p:txBody>
      </p:sp>
      <p:sp>
        <p:nvSpPr>
          <p:cNvPr id="7" name="Rectangle 6"/>
          <p:cNvSpPr/>
          <p:nvPr/>
        </p:nvSpPr>
        <p:spPr>
          <a:xfrm>
            <a:off x="649224" y="4370832"/>
            <a:ext cx="1490472" cy="5669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ndara" panose="020E0502030303020204" pitchFamily="34" charset="0"/>
              </a:rPr>
              <a:t>Developer</a:t>
            </a:r>
          </a:p>
        </p:txBody>
      </p:sp>
      <p:sp>
        <p:nvSpPr>
          <p:cNvPr id="8" name="Rectangle 7"/>
          <p:cNvSpPr/>
          <p:nvPr/>
        </p:nvSpPr>
        <p:spPr>
          <a:xfrm>
            <a:off x="649224" y="5065776"/>
            <a:ext cx="1490472" cy="5669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ndara" panose="020E0502030303020204" pitchFamily="34" charset="0"/>
              </a:rPr>
              <a:t>Developer</a:t>
            </a:r>
          </a:p>
        </p:txBody>
      </p:sp>
      <p:sp>
        <p:nvSpPr>
          <p:cNvPr id="9" name="Rectangle 8"/>
          <p:cNvSpPr/>
          <p:nvPr/>
        </p:nvSpPr>
        <p:spPr>
          <a:xfrm>
            <a:off x="649224" y="5760720"/>
            <a:ext cx="1490472" cy="5669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ndara" panose="020E0502030303020204" pitchFamily="34" charset="0"/>
              </a:rPr>
              <a:t>Developer</a:t>
            </a:r>
          </a:p>
        </p:txBody>
      </p:sp>
      <p:cxnSp>
        <p:nvCxnSpPr>
          <p:cNvPr id="13" name="Straight Arrow Connector 12"/>
          <p:cNvCxnSpPr>
            <a:stCxn id="7" idx="3"/>
            <a:endCxn id="6" idx="2"/>
          </p:cNvCxnSpPr>
          <p:nvPr/>
        </p:nvCxnSpPr>
        <p:spPr>
          <a:xfrm>
            <a:off x="2139696" y="4654296"/>
            <a:ext cx="1106424" cy="56692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8" idx="3"/>
            <a:endCxn id="6" idx="2"/>
          </p:cNvCxnSpPr>
          <p:nvPr/>
        </p:nvCxnSpPr>
        <p:spPr>
          <a:xfrm flipV="1">
            <a:off x="2139696" y="5221224"/>
            <a:ext cx="1106424" cy="12801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9" idx="3"/>
            <a:endCxn id="6" idx="2"/>
          </p:cNvCxnSpPr>
          <p:nvPr/>
        </p:nvCxnSpPr>
        <p:spPr>
          <a:xfrm flipV="1">
            <a:off x="2139696" y="5221224"/>
            <a:ext cx="1106424" cy="82296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ube 2"/>
          <p:cNvSpPr/>
          <p:nvPr/>
        </p:nvSpPr>
        <p:spPr>
          <a:xfrm>
            <a:off x="5733288" y="4434840"/>
            <a:ext cx="1810512" cy="1261872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ndara" panose="020E0502030303020204" pitchFamily="34" charset="0"/>
              </a:rPr>
              <a:t>Jenkins Server</a:t>
            </a:r>
          </a:p>
        </p:txBody>
      </p:sp>
      <p:cxnSp>
        <p:nvCxnSpPr>
          <p:cNvPr id="11" name="Straight Arrow Connector 10"/>
          <p:cNvCxnSpPr>
            <a:stCxn id="3" idx="2"/>
            <a:endCxn id="6" idx="4"/>
          </p:cNvCxnSpPr>
          <p:nvPr/>
        </p:nvCxnSpPr>
        <p:spPr>
          <a:xfrm flipH="1" flipV="1">
            <a:off x="4800600" y="5221224"/>
            <a:ext cx="932688" cy="228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Elbow Connector 15"/>
          <p:cNvCxnSpPr>
            <a:stCxn id="3" idx="0"/>
            <a:endCxn id="7" idx="0"/>
          </p:cNvCxnSpPr>
          <p:nvPr/>
        </p:nvCxnSpPr>
        <p:spPr>
          <a:xfrm rot="16200000" flipV="1">
            <a:off x="4063365" y="1701927"/>
            <a:ext cx="64008" cy="5401818"/>
          </a:xfrm>
          <a:prstGeom prst="bentConnector3">
            <a:avLst>
              <a:gd name="adj1" fmla="val 457143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044952" y="3721608"/>
            <a:ext cx="1819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ndara" panose="020E0502030303020204" pitchFamily="34" charset="0"/>
              </a:rPr>
              <a:t>Feedback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274320" y="1890984"/>
            <a:ext cx="6521958" cy="525147"/>
          </a:xfrm>
          <a:prstGeom prst="round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r>
              <a:rPr lang="en-US" dirty="0">
                <a:latin typeface="Candara" panose="020E0502030303020204" pitchFamily="34" charset="0"/>
              </a:rPr>
              <a:t>Continuous Integration Server pulls that code and triggers a build 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629656" y="5760720"/>
            <a:ext cx="1819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ndara" panose="020E0502030303020204" pitchFamily="34" charset="0"/>
              </a:rPr>
              <a:t>Prepares a build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274320" y="1289596"/>
            <a:ext cx="6519672" cy="525147"/>
          </a:xfrm>
          <a:prstGeom prst="round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r>
              <a:rPr lang="en-US" dirty="0">
                <a:latin typeface="Candara" panose="020E0502030303020204" pitchFamily="34" charset="0"/>
              </a:rPr>
              <a:t>Developers commit changes to the code</a:t>
            </a:r>
          </a:p>
        </p:txBody>
      </p:sp>
      <p:sp>
        <p:nvSpPr>
          <p:cNvPr id="22" name="Rectangle 21"/>
          <p:cNvSpPr/>
          <p:nvPr/>
        </p:nvSpPr>
        <p:spPr>
          <a:xfrm>
            <a:off x="8217408" y="3676351"/>
            <a:ext cx="1490472" cy="5669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ndara" panose="020E0502030303020204" pitchFamily="34" charset="0"/>
              </a:rPr>
              <a:t>Test</a:t>
            </a:r>
          </a:p>
        </p:txBody>
      </p:sp>
      <p:cxnSp>
        <p:nvCxnSpPr>
          <p:cNvPr id="23" name="Straight Arrow Connector 22"/>
          <p:cNvCxnSpPr>
            <a:stCxn id="3" idx="5"/>
            <a:endCxn id="22" idx="2"/>
          </p:cNvCxnSpPr>
          <p:nvPr/>
        </p:nvCxnSpPr>
        <p:spPr>
          <a:xfrm flipV="1">
            <a:off x="7543800" y="4243279"/>
            <a:ext cx="1418844" cy="66476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/>
          <p:cNvSpPr/>
          <p:nvPr/>
        </p:nvSpPr>
        <p:spPr>
          <a:xfrm>
            <a:off x="262890" y="2501029"/>
            <a:ext cx="6521958" cy="525147"/>
          </a:xfrm>
          <a:prstGeom prst="round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r>
              <a:rPr lang="en-US" dirty="0">
                <a:latin typeface="Candara" panose="020E0502030303020204" pitchFamily="34" charset="0"/>
              </a:rPr>
              <a:t>The build application is then deployed on the testing server</a:t>
            </a:r>
          </a:p>
        </p:txBody>
      </p:sp>
      <p:sp>
        <p:nvSpPr>
          <p:cNvPr id="25" name="Rectangle 24"/>
          <p:cNvSpPr/>
          <p:nvPr/>
        </p:nvSpPr>
        <p:spPr>
          <a:xfrm>
            <a:off x="8217408" y="5378458"/>
            <a:ext cx="1490472" cy="5669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ndara" panose="020E0502030303020204" pitchFamily="34" charset="0"/>
              </a:rPr>
              <a:t>Production</a:t>
            </a:r>
          </a:p>
        </p:txBody>
      </p:sp>
      <p:cxnSp>
        <p:nvCxnSpPr>
          <p:cNvPr id="26" name="Straight Arrow Connector 25"/>
          <p:cNvCxnSpPr>
            <a:stCxn id="3" idx="5"/>
            <a:endCxn id="25" idx="0"/>
          </p:cNvCxnSpPr>
          <p:nvPr/>
        </p:nvCxnSpPr>
        <p:spPr>
          <a:xfrm>
            <a:off x="7543800" y="4908042"/>
            <a:ext cx="1418844" cy="47041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ounded Rectangle 26"/>
          <p:cNvSpPr/>
          <p:nvPr/>
        </p:nvSpPr>
        <p:spPr>
          <a:xfrm>
            <a:off x="272034" y="3108959"/>
            <a:ext cx="6521958" cy="525147"/>
          </a:xfrm>
          <a:prstGeom prst="round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r>
              <a:rPr lang="en-US" dirty="0">
                <a:latin typeface="Candara" panose="020E0502030303020204" pitchFamily="34" charset="0"/>
              </a:rPr>
              <a:t>The concerned teams are constantly notified about the build and test results</a:t>
            </a:r>
          </a:p>
        </p:txBody>
      </p:sp>
    </p:spTree>
    <p:extLst>
      <p:ext uri="{BB962C8B-B14F-4D97-AF65-F5344CB8AC3E}">
        <p14:creationId xmlns:p14="http://schemas.microsoft.com/office/powerpoint/2010/main" val="36823375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Jenkins Pipeline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37</a:t>
            </a:fld>
            <a:endParaRPr lang="en-US" dirty="0"/>
          </a:p>
        </p:txBody>
      </p:sp>
      <p:pic>
        <p:nvPicPr>
          <p:cNvPr id="9218" name="Picture 2" descr="Jenkins Pipeline Tutorial: Introduction To Continuous Delivery | Edurek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972" y="1982406"/>
            <a:ext cx="11429873" cy="2839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39361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Jenkins Pipeline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38</a:t>
            </a:fld>
            <a:endParaRPr lang="en-US" dirty="0"/>
          </a:p>
        </p:txBody>
      </p:sp>
      <p:pic>
        <p:nvPicPr>
          <p:cNvPr id="4098" name="Picture 2" descr="What is Jenkins Pipeline and JenkinsFile? | by Abdalrhmanalkraien | Dev  Geniu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495" y="1407365"/>
            <a:ext cx="10442321" cy="4945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946243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Shortcomings of Single Jenkins Server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50000"/>
              </a:lnSpc>
            </a:pPr>
            <a:r>
              <a:rPr lang="en-US" dirty="0"/>
              <a:t>If you need to run web tests using Browser, you need an operating system</a:t>
            </a:r>
          </a:p>
          <a:p>
            <a:pPr>
              <a:lnSpc>
                <a:spcPct val="250000"/>
              </a:lnSpc>
            </a:pPr>
            <a:r>
              <a:rPr lang="en-US" dirty="0"/>
              <a:t>Another build job might require Linux box</a:t>
            </a:r>
          </a:p>
          <a:p>
            <a:pPr>
              <a:lnSpc>
                <a:spcPct val="250000"/>
              </a:lnSpc>
            </a:pPr>
            <a:r>
              <a:rPr lang="en-US" dirty="0"/>
              <a:t>How to manage spikes in build activity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22947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Before Continuous Integration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17079" t="26289" r="45034" b="22027"/>
          <a:stretch/>
        </p:blipFill>
        <p:spPr>
          <a:xfrm>
            <a:off x="2350008" y="1254010"/>
            <a:ext cx="6766371" cy="5192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45533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Jenkins Distributed Architecture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Jenkins master will distribute its workload to slaves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663440" y="2057400"/>
            <a:ext cx="3026664" cy="749808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Candara" panose="020E0502030303020204" pitchFamily="34" charset="0"/>
              </a:rPr>
              <a:t>Jenkins Master</a:t>
            </a:r>
          </a:p>
        </p:txBody>
      </p:sp>
      <p:sp>
        <p:nvSpPr>
          <p:cNvPr id="8" name="Rectangle 7"/>
          <p:cNvSpPr/>
          <p:nvPr/>
        </p:nvSpPr>
        <p:spPr>
          <a:xfrm>
            <a:off x="1853184" y="3496461"/>
            <a:ext cx="2179320" cy="5669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Candara" panose="020E0502030303020204" pitchFamily="34" charset="0"/>
              </a:rPr>
              <a:t>Jenkins Slave</a:t>
            </a:r>
          </a:p>
        </p:txBody>
      </p:sp>
      <p:sp>
        <p:nvSpPr>
          <p:cNvPr id="9" name="Rectangle 8"/>
          <p:cNvSpPr/>
          <p:nvPr/>
        </p:nvSpPr>
        <p:spPr>
          <a:xfrm>
            <a:off x="5099250" y="3496461"/>
            <a:ext cx="2179320" cy="5669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Candara" panose="020E0502030303020204" pitchFamily="34" charset="0"/>
              </a:rPr>
              <a:t>Jenkins Slave</a:t>
            </a:r>
          </a:p>
        </p:txBody>
      </p:sp>
      <p:sp>
        <p:nvSpPr>
          <p:cNvPr id="10" name="Rectangle 9"/>
          <p:cNvSpPr/>
          <p:nvPr/>
        </p:nvSpPr>
        <p:spPr>
          <a:xfrm>
            <a:off x="8345316" y="3496461"/>
            <a:ext cx="2179320" cy="5669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Candara" panose="020E0502030303020204" pitchFamily="34" charset="0"/>
              </a:rPr>
              <a:t>Jenkins Slave</a:t>
            </a:r>
          </a:p>
        </p:txBody>
      </p:sp>
      <p:cxnSp>
        <p:nvCxnSpPr>
          <p:cNvPr id="11" name="Straight Arrow Connector 10"/>
          <p:cNvCxnSpPr>
            <a:stCxn id="6" idx="2"/>
            <a:endCxn id="10" idx="0"/>
          </p:cNvCxnSpPr>
          <p:nvPr/>
        </p:nvCxnSpPr>
        <p:spPr>
          <a:xfrm>
            <a:off x="6176772" y="2807208"/>
            <a:ext cx="3258204" cy="68925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6" idx="2"/>
            <a:endCxn id="9" idx="0"/>
          </p:cNvCxnSpPr>
          <p:nvPr/>
        </p:nvCxnSpPr>
        <p:spPr>
          <a:xfrm>
            <a:off x="6176772" y="2807208"/>
            <a:ext cx="12138" cy="68925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6" idx="2"/>
            <a:endCxn id="8" idx="0"/>
          </p:cNvCxnSpPr>
          <p:nvPr/>
        </p:nvCxnSpPr>
        <p:spPr>
          <a:xfrm flipH="1">
            <a:off x="2942844" y="2807208"/>
            <a:ext cx="3233928" cy="68925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Left Brace 17"/>
          <p:cNvSpPr/>
          <p:nvPr/>
        </p:nvSpPr>
        <p:spPr>
          <a:xfrm rot="16200000">
            <a:off x="5812201" y="829797"/>
            <a:ext cx="932688" cy="7399871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Content Placeholder 4"/>
          <p:cNvSpPr txBox="1">
            <a:spLocks/>
          </p:cNvSpPr>
          <p:nvPr/>
        </p:nvSpPr>
        <p:spPr>
          <a:xfrm>
            <a:off x="1853184" y="5113767"/>
            <a:ext cx="8781287" cy="12479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ndara" panose="020E0502030303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ndara" panose="020E0502030303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ndara" panose="020E0502030303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ndara" panose="020E0502030303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ndara" panose="020E0502030303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sz="2100" dirty="0"/>
              <a:t>Jenkins slaves are generally required to provide the desired environment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en-US" sz="2100" dirty="0"/>
              <a:t>It works on the basis of requests received from Jenkins Master</a:t>
            </a:r>
          </a:p>
          <a:p>
            <a:pPr marL="0" indent="0" algn="ctr">
              <a:lnSpc>
                <a:spcPct val="150000"/>
              </a:lnSpc>
              <a:buNone/>
            </a:pPr>
            <a:endParaRPr lang="en-US" sz="2100" dirty="0"/>
          </a:p>
        </p:txBody>
      </p:sp>
    </p:spTree>
    <p:extLst>
      <p:ext uri="{BB962C8B-B14F-4D97-AF65-F5344CB8AC3E}">
        <p14:creationId xmlns:p14="http://schemas.microsoft.com/office/powerpoint/2010/main" val="283720269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Jenkins Delivery Pipeline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7526" y="1325880"/>
            <a:ext cx="11650767" cy="2596896"/>
          </a:xfrm>
        </p:spPr>
        <p:txBody>
          <a:bodyPr>
            <a:normAutofit lnSpcReduction="10000"/>
          </a:bodyPr>
          <a:lstStyle/>
          <a:p>
            <a:r>
              <a:rPr lang="en-US" sz="2000" dirty="0"/>
              <a:t>The product is developed and tested. A small change is made in the code and is checked to SCR that triggers UT</a:t>
            </a:r>
          </a:p>
          <a:p>
            <a:r>
              <a:rPr lang="en-US" sz="2000" dirty="0"/>
              <a:t>On success, automatically trigger Acceptance test and produce code coverage and static analysis report</a:t>
            </a:r>
          </a:p>
          <a:p>
            <a:r>
              <a:rPr lang="en-US" sz="2000" dirty="0"/>
              <a:t>If the it succeed, system will trigger the deployment of the project to an integration environment</a:t>
            </a:r>
          </a:p>
          <a:p>
            <a:r>
              <a:rPr lang="en-US" sz="2000" dirty="0"/>
              <a:t>Now invoke integration test suite and regression test suite</a:t>
            </a:r>
          </a:p>
          <a:p>
            <a:r>
              <a:rPr lang="en-US" sz="2000" dirty="0"/>
              <a:t>If these pass, the system triggers UAT and performance test</a:t>
            </a:r>
          </a:p>
          <a:p>
            <a:r>
              <a:rPr lang="en-US" sz="2000" dirty="0"/>
              <a:t>On success, automatically promote the project to release repository and notify developers </a:t>
            </a:r>
          </a:p>
          <a:p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72440" y="4310277"/>
            <a:ext cx="1763107" cy="5669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ndara" panose="020E0502030303020204" pitchFamily="34" charset="0"/>
              </a:rPr>
              <a:t>Unit Test</a:t>
            </a:r>
          </a:p>
        </p:txBody>
      </p:sp>
      <p:sp>
        <p:nvSpPr>
          <p:cNvPr id="7" name="Rectangle 6"/>
          <p:cNvSpPr/>
          <p:nvPr/>
        </p:nvSpPr>
        <p:spPr>
          <a:xfrm>
            <a:off x="2755392" y="4310277"/>
            <a:ext cx="1763107" cy="5669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ndara" panose="020E0502030303020204" pitchFamily="34" charset="0"/>
              </a:rPr>
              <a:t>Acceptance Test</a:t>
            </a:r>
          </a:p>
        </p:txBody>
      </p:sp>
      <p:sp>
        <p:nvSpPr>
          <p:cNvPr id="8" name="Rectangle 7"/>
          <p:cNvSpPr/>
          <p:nvPr/>
        </p:nvSpPr>
        <p:spPr>
          <a:xfrm>
            <a:off x="5038344" y="4310277"/>
            <a:ext cx="1763107" cy="5669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Candara" panose="020E0502030303020204" pitchFamily="34" charset="0"/>
              </a:rPr>
              <a:t>Code coverage and static analysis</a:t>
            </a:r>
          </a:p>
        </p:txBody>
      </p:sp>
      <p:sp>
        <p:nvSpPr>
          <p:cNvPr id="9" name="Rectangle 8"/>
          <p:cNvSpPr/>
          <p:nvPr/>
        </p:nvSpPr>
        <p:spPr>
          <a:xfrm>
            <a:off x="7321296" y="4310277"/>
            <a:ext cx="1763107" cy="5669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ndara" panose="020E0502030303020204" pitchFamily="34" charset="0"/>
              </a:rPr>
              <a:t>Deploy to Integration</a:t>
            </a:r>
          </a:p>
        </p:txBody>
      </p:sp>
      <p:sp>
        <p:nvSpPr>
          <p:cNvPr id="10" name="Rectangle 9"/>
          <p:cNvSpPr/>
          <p:nvPr/>
        </p:nvSpPr>
        <p:spPr>
          <a:xfrm>
            <a:off x="9604248" y="4310277"/>
            <a:ext cx="1763107" cy="5669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ndara" panose="020E0502030303020204" pitchFamily="34" charset="0"/>
              </a:rPr>
              <a:t>Integration Test</a:t>
            </a:r>
          </a:p>
        </p:txBody>
      </p:sp>
      <p:cxnSp>
        <p:nvCxnSpPr>
          <p:cNvPr id="12" name="Straight Arrow Connector 11"/>
          <p:cNvCxnSpPr>
            <a:stCxn id="5" idx="3"/>
            <a:endCxn id="7" idx="1"/>
          </p:cNvCxnSpPr>
          <p:nvPr/>
        </p:nvCxnSpPr>
        <p:spPr>
          <a:xfrm>
            <a:off x="2235547" y="4593741"/>
            <a:ext cx="5198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4518499" y="4593741"/>
            <a:ext cx="5198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6801451" y="4593741"/>
            <a:ext cx="5198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9084403" y="4593741"/>
            <a:ext cx="5198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472440" y="5630465"/>
            <a:ext cx="1763107" cy="5669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ndara" panose="020E0502030303020204" pitchFamily="34" charset="0"/>
              </a:rPr>
              <a:t>Regression Test</a:t>
            </a:r>
          </a:p>
        </p:txBody>
      </p:sp>
      <p:sp>
        <p:nvSpPr>
          <p:cNvPr id="17" name="Rectangle 16"/>
          <p:cNvSpPr/>
          <p:nvPr/>
        </p:nvSpPr>
        <p:spPr>
          <a:xfrm>
            <a:off x="2755392" y="5630465"/>
            <a:ext cx="1763107" cy="5669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Candara" panose="020E0502030303020204" pitchFamily="34" charset="0"/>
              </a:rPr>
              <a:t>UAT and Performance Test</a:t>
            </a:r>
          </a:p>
        </p:txBody>
      </p:sp>
      <p:sp>
        <p:nvSpPr>
          <p:cNvPr id="18" name="Rectangle 17"/>
          <p:cNvSpPr/>
          <p:nvPr/>
        </p:nvSpPr>
        <p:spPr>
          <a:xfrm>
            <a:off x="5038344" y="5630465"/>
            <a:ext cx="1763107" cy="5669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Candara" panose="020E0502030303020204" pitchFamily="34" charset="0"/>
              </a:rPr>
              <a:t>Alert and report notes</a:t>
            </a:r>
          </a:p>
        </p:txBody>
      </p:sp>
      <p:sp>
        <p:nvSpPr>
          <p:cNvPr id="19" name="Rectangle 18"/>
          <p:cNvSpPr/>
          <p:nvPr/>
        </p:nvSpPr>
        <p:spPr>
          <a:xfrm>
            <a:off x="7321296" y="5630465"/>
            <a:ext cx="1763107" cy="5669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ndara" panose="020E0502030303020204" pitchFamily="34" charset="0"/>
              </a:rPr>
              <a:t>Deploy to Prod</a:t>
            </a:r>
          </a:p>
        </p:txBody>
      </p:sp>
      <p:cxnSp>
        <p:nvCxnSpPr>
          <p:cNvPr id="20" name="Straight Arrow Connector 19"/>
          <p:cNvCxnSpPr>
            <a:stCxn id="16" idx="3"/>
            <a:endCxn id="17" idx="1"/>
          </p:cNvCxnSpPr>
          <p:nvPr/>
        </p:nvCxnSpPr>
        <p:spPr>
          <a:xfrm>
            <a:off x="2235547" y="5913929"/>
            <a:ext cx="5198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4518499" y="5913929"/>
            <a:ext cx="5198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6801451" y="5913929"/>
            <a:ext cx="5198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Elbow Connector 23"/>
          <p:cNvCxnSpPr>
            <a:stCxn id="10" idx="3"/>
            <a:endCxn id="16" idx="0"/>
          </p:cNvCxnSpPr>
          <p:nvPr/>
        </p:nvCxnSpPr>
        <p:spPr>
          <a:xfrm flipH="1">
            <a:off x="1353994" y="4593741"/>
            <a:ext cx="10013361" cy="1036724"/>
          </a:xfrm>
          <a:prstGeom prst="bentConnector4">
            <a:avLst>
              <a:gd name="adj1" fmla="val -2283"/>
              <a:gd name="adj2" fmla="val 63671"/>
            </a:avLst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003907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9FF25A-DD9C-4DF8-83BB-DBE8C9B27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Strategies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81331D-E983-4E59-A6EF-D9718AA907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90FA76-169B-4B1C-9CDE-B193ACCDC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42</a:t>
            </a:fld>
            <a:endParaRPr lang="en-US" dirty="0"/>
          </a:p>
        </p:txBody>
      </p:sp>
      <p:pic>
        <p:nvPicPr>
          <p:cNvPr id="2054" name="Picture 6" descr="No alt text provided for this image">
            <a:extLst>
              <a:ext uri="{FF2B5EF4-FFF2-40B4-BE49-F238E27FC236}">
                <a16:creationId xmlns:a16="http://schemas.microsoft.com/office/drawing/2014/main" id="{DC3764EC-199E-42BA-AE78-F1236C4696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3432" y="1406880"/>
            <a:ext cx="9544050" cy="465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549910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65C4F1-2219-4CAB-81DB-0B6897DFD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Strategies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B33280-462D-42FB-BC0F-491D0284DE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8A0249-A7A1-450A-B10F-8DF350E2CD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43</a:t>
            </a:fld>
            <a:endParaRPr lang="en-US" dirty="0"/>
          </a:p>
        </p:txBody>
      </p:sp>
      <p:pic>
        <p:nvPicPr>
          <p:cNvPr id="3074" name="Picture 2" descr="Traditional vs Agile testing">
            <a:extLst>
              <a:ext uri="{FF2B5EF4-FFF2-40B4-BE49-F238E27FC236}">
                <a16:creationId xmlns:a16="http://schemas.microsoft.com/office/drawing/2014/main" id="{429202A1-4E31-4F26-BEF0-ED2DCD1873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25" t="8717" r="6715" b="7359"/>
          <a:stretch/>
        </p:blipFill>
        <p:spPr bwMode="auto">
          <a:xfrm>
            <a:off x="1619395" y="1521712"/>
            <a:ext cx="8187720" cy="4516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516157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E5D20-8A91-483B-A4AB-40B66AA82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Advantages of Using Agile with DevOps 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BF838-9DAB-4ABF-809E-E7AF8FD5ED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Cohesion of teams</a:t>
            </a:r>
          </a:p>
          <a:p>
            <a:pPr>
              <a:lnSpc>
                <a:spcPct val="150000"/>
              </a:lnSpc>
            </a:pPr>
            <a:r>
              <a:rPr lang="en-US" dirty="0"/>
              <a:t>Continuous integration and testing</a:t>
            </a:r>
          </a:p>
          <a:p>
            <a:pPr>
              <a:lnSpc>
                <a:spcPct val="150000"/>
              </a:lnSpc>
            </a:pPr>
            <a:r>
              <a:rPr lang="en-US" dirty="0"/>
              <a:t>Improved quality of products</a:t>
            </a:r>
          </a:p>
          <a:p>
            <a:pPr>
              <a:lnSpc>
                <a:spcPct val="150000"/>
              </a:lnSpc>
            </a:pPr>
            <a:r>
              <a:rPr lang="en-US" dirty="0"/>
              <a:t>Easy scalability</a:t>
            </a:r>
          </a:p>
          <a:p>
            <a:pPr>
              <a:lnSpc>
                <a:spcPct val="150000"/>
              </a:lnSpc>
            </a:pPr>
            <a:r>
              <a:rPr lang="en-US" dirty="0"/>
              <a:t>Process automation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717303-F995-40CF-BA77-EE507BC288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802264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EAF641-09FB-4817-A0C8-7E63F3393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Automation Testing Framework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CB449D-45E2-4049-AD48-7A0A11197B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testing framework is used to write test cases and a continuous integration software will run these test cases automatically.</a:t>
            </a:r>
          </a:p>
          <a:p>
            <a:r>
              <a:rPr lang="en-US" dirty="0"/>
              <a:t>A well developed testing framework or an integrated development environment (can be used to run the test scripts).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E6F965-7A46-4A3E-802C-3F8DBDCEF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45</a:t>
            </a:fld>
            <a:endParaRPr lang="en-US" dirty="0"/>
          </a:p>
        </p:txBody>
      </p:sp>
      <p:pic>
        <p:nvPicPr>
          <p:cNvPr id="4098" name="Picture 2" descr="No alt text provided for this image">
            <a:extLst>
              <a:ext uri="{FF2B5EF4-FFF2-40B4-BE49-F238E27FC236}">
                <a16:creationId xmlns:a16="http://schemas.microsoft.com/office/drawing/2014/main" id="{B5CD0F42-A88C-4315-8BBB-A8E6F4FB48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9222" y="3429000"/>
            <a:ext cx="742950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01643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Before Continuous Integration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5</a:t>
            </a:fld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6172910" y="1406880"/>
            <a:ext cx="17578" cy="4856760"/>
          </a:xfrm>
          <a:prstGeom prst="line">
            <a:avLst/>
          </a:prstGeom>
          <a:ln w="38100"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Rounded Rectangle 6"/>
          <p:cNvSpPr/>
          <p:nvPr/>
        </p:nvSpPr>
        <p:spPr>
          <a:xfrm>
            <a:off x="466344" y="1406880"/>
            <a:ext cx="5541264" cy="897408"/>
          </a:xfrm>
          <a:prstGeom prst="round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sz="1900" dirty="0">
                <a:latin typeface="Candara" panose="020E0502030303020204" pitchFamily="34" charset="0"/>
              </a:rPr>
              <a:t>Developers have to wait till the complete software is developed for the test results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355790" y="1406880"/>
            <a:ext cx="5541264" cy="897408"/>
          </a:xfrm>
          <a:prstGeom prst="round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sz="1900" dirty="0">
                <a:latin typeface="Candara" panose="020E0502030303020204" pitchFamily="34" charset="0"/>
              </a:rPr>
              <a:t>If the test fails, then locating and fixing bugs is very difficult. Developers have to check the entire source code of the software</a:t>
            </a:r>
          </a:p>
        </p:txBody>
      </p:sp>
      <p:pic>
        <p:nvPicPr>
          <p:cNvPr id="2050" name="Picture 2" descr="Technological development, web developer, web page developer, web  programming, website developer icon - Download on Iconfinder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823" y="3835260"/>
            <a:ext cx="1643443" cy="1643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loud Callout 8"/>
          <p:cNvSpPr/>
          <p:nvPr/>
        </p:nvSpPr>
        <p:spPr>
          <a:xfrm>
            <a:off x="2350008" y="2738272"/>
            <a:ext cx="3090672" cy="1156887"/>
          </a:xfrm>
          <a:prstGeom prst="cloudCallout">
            <a:avLst>
              <a:gd name="adj1" fmla="val -54166"/>
              <a:gd name="adj2" fmla="val 59643"/>
            </a:avLst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ndara" panose="020E0502030303020204" pitchFamily="34" charset="0"/>
              </a:rPr>
              <a:t>I hope the code works fine in testing</a:t>
            </a:r>
          </a:p>
        </p:txBody>
      </p:sp>
      <p:pic>
        <p:nvPicPr>
          <p:cNvPr id="11" name="Picture 2" descr="Technological development, web developer, web page developer, web  programming, website developer icon - Download on Iconfinder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723132" y="3835260"/>
            <a:ext cx="1477404" cy="1477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loud Callout 11"/>
          <p:cNvSpPr/>
          <p:nvPr/>
        </p:nvSpPr>
        <p:spPr>
          <a:xfrm>
            <a:off x="6632460" y="2738272"/>
            <a:ext cx="3090672" cy="1156887"/>
          </a:xfrm>
          <a:prstGeom prst="cloudCallout">
            <a:avLst>
              <a:gd name="adj1" fmla="val 62698"/>
              <a:gd name="adj2" fmla="val 65966"/>
            </a:avLst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ndara" panose="020E0502030303020204" pitchFamily="34" charset="0"/>
              </a:rPr>
              <a:t>I have to check the entire source code</a:t>
            </a:r>
          </a:p>
        </p:txBody>
      </p:sp>
      <p:sp>
        <p:nvSpPr>
          <p:cNvPr id="10" name="Flowchart: Multidocument 9"/>
          <p:cNvSpPr/>
          <p:nvPr/>
        </p:nvSpPr>
        <p:spPr>
          <a:xfrm>
            <a:off x="6858000" y="4573962"/>
            <a:ext cx="1536192" cy="1022166"/>
          </a:xfrm>
          <a:prstGeom prst="flowChartMultidocument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ndara" panose="020E0502030303020204" pitchFamily="34" charset="0"/>
              </a:rPr>
              <a:t>Code</a:t>
            </a:r>
          </a:p>
        </p:txBody>
      </p:sp>
    </p:spTree>
    <p:extLst>
      <p:ext uri="{BB962C8B-B14F-4D97-AF65-F5344CB8AC3E}">
        <p14:creationId xmlns:p14="http://schemas.microsoft.com/office/powerpoint/2010/main" val="15096989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Before Continuous Integration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6</a:t>
            </a:fld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6172910" y="1406880"/>
            <a:ext cx="17578" cy="4856760"/>
          </a:xfrm>
          <a:prstGeom prst="line">
            <a:avLst/>
          </a:prstGeom>
          <a:ln w="38100"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Rounded Rectangle 6"/>
          <p:cNvSpPr/>
          <p:nvPr/>
        </p:nvSpPr>
        <p:spPr>
          <a:xfrm>
            <a:off x="466344" y="1406880"/>
            <a:ext cx="5541264" cy="897408"/>
          </a:xfrm>
          <a:prstGeom prst="round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sz="1900" dirty="0">
                <a:latin typeface="Candara" panose="020E0502030303020204" pitchFamily="34" charset="0"/>
              </a:rPr>
              <a:t>Software delivery process was slow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355790" y="1406880"/>
            <a:ext cx="5541264" cy="897408"/>
          </a:xfrm>
          <a:prstGeom prst="round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sz="1900" dirty="0">
                <a:latin typeface="Candara" panose="020E0502030303020204" pitchFamily="34" charset="0"/>
              </a:rPr>
              <a:t>Continuous feedback pertaining to things like coding or architectural issues, build failures, test status etc. was not present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868" y="2924493"/>
            <a:ext cx="3715760" cy="2086542"/>
          </a:xfrm>
          <a:prstGeom prst="rect">
            <a:avLst/>
          </a:prstGeom>
        </p:spPr>
      </p:pic>
      <p:pic>
        <p:nvPicPr>
          <p:cNvPr id="3076" name="Picture 4" descr="feedback loop Icon - Download feedback loop Icon 589706 | Noun Project"/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9328" y="2924493"/>
            <a:ext cx="2197735" cy="2197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7836408" y="5122228"/>
            <a:ext cx="33649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1"/>
                </a:solidFill>
                <a:latin typeface="Candara" panose="020E0502030303020204" pitchFamily="34" charset="0"/>
              </a:rPr>
              <a:t>Build, Measure, Learn</a:t>
            </a:r>
          </a:p>
        </p:txBody>
      </p:sp>
      <p:sp>
        <p:nvSpPr>
          <p:cNvPr id="14" name="Multiply 13"/>
          <p:cNvSpPr/>
          <p:nvPr/>
        </p:nvSpPr>
        <p:spPr>
          <a:xfrm>
            <a:off x="10296144" y="3694493"/>
            <a:ext cx="1328928" cy="1408176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6894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Before Continuous Integration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17079" t="26289" r="45034" b="22027"/>
          <a:stretch/>
        </p:blipFill>
        <p:spPr>
          <a:xfrm>
            <a:off x="2350008" y="1254010"/>
            <a:ext cx="6766371" cy="5192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8537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Integration – to the rescue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25636" t="43058" r="40859" b="27434"/>
          <a:stretch/>
        </p:blipFill>
        <p:spPr>
          <a:xfrm>
            <a:off x="3109198" y="3437296"/>
            <a:ext cx="6127423" cy="3035431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832104" y="1289304"/>
            <a:ext cx="10644896" cy="1984248"/>
          </a:xfrm>
          <a:prstGeom prst="round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900" dirty="0">
                <a:latin typeface="Candara" panose="020E0502030303020204" pitchFamily="34" charset="0"/>
              </a:rPr>
              <a:t>Since after every commit to the source code an auto build is triggered, it is automatically deployed on the test server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900" dirty="0">
                <a:latin typeface="Candara" panose="020E0502030303020204" pitchFamily="34" charset="0"/>
              </a:rPr>
              <a:t>If the test results show that there is a bug in the code, then developers only have to check the last commit made to the source code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900" dirty="0">
                <a:latin typeface="Candara" panose="020E0502030303020204" pitchFamily="34" charset="0"/>
              </a:rPr>
              <a:t>It increases the frequency of new software releases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900" dirty="0">
                <a:latin typeface="Candara" panose="020E0502030303020204" pitchFamily="34" charset="0"/>
              </a:rPr>
              <a:t>The concerned teams are always provided with the relevant feedback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900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6272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Integration – to the rescue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9</a:t>
            </a:fld>
            <a:endParaRPr lang="en-US" dirty="0"/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799836035"/>
              </p:ext>
            </p:extLst>
          </p:nvPr>
        </p:nvGraphicFramePr>
        <p:xfrm>
          <a:off x="340360" y="993986"/>
          <a:ext cx="5292344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3587487947"/>
              </p:ext>
            </p:extLst>
          </p:nvPr>
        </p:nvGraphicFramePr>
        <p:xfrm>
          <a:off x="6445301" y="993985"/>
          <a:ext cx="5292344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847512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1965</TotalTime>
  <Words>1718</Words>
  <Application>Microsoft Office PowerPoint</Application>
  <PresentationFormat>Widescreen</PresentationFormat>
  <Paragraphs>284</Paragraphs>
  <Slides>45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0" baseType="lpstr">
      <vt:lpstr>Arial</vt:lpstr>
      <vt:lpstr>Calibri</vt:lpstr>
      <vt:lpstr>Calibri Light</vt:lpstr>
      <vt:lpstr>Candara</vt:lpstr>
      <vt:lpstr>Office Theme</vt:lpstr>
      <vt:lpstr>Continuous Integration</vt:lpstr>
      <vt:lpstr>Outline</vt:lpstr>
      <vt:lpstr>Why we need Continuous Integration?</vt:lpstr>
      <vt:lpstr>Before Continuous Integration</vt:lpstr>
      <vt:lpstr>Problems Before Continuous Integration</vt:lpstr>
      <vt:lpstr>Problems Before Continuous Integration</vt:lpstr>
      <vt:lpstr>Before Continuous Integration</vt:lpstr>
      <vt:lpstr>Continuous Integration – to the rescue</vt:lpstr>
      <vt:lpstr>Continuous Integration – to the rescue</vt:lpstr>
      <vt:lpstr>What is Continuous Integration?</vt:lpstr>
      <vt:lpstr>What is Continuous Integration?</vt:lpstr>
      <vt:lpstr>What is Continuous Integration?</vt:lpstr>
      <vt:lpstr>Continuous Integration Benefits</vt:lpstr>
      <vt:lpstr>Continuous Integration Case Study (Nokia)</vt:lpstr>
      <vt:lpstr>Continuous Integration Case Study (Nokia)</vt:lpstr>
      <vt:lpstr>Continuous Integration, Delivery, and Deployment</vt:lpstr>
      <vt:lpstr>Continuous Integration, Delivery, and Deployment</vt:lpstr>
      <vt:lpstr>Continuous Delivery</vt:lpstr>
      <vt:lpstr>Continuous Deployment</vt:lpstr>
      <vt:lpstr>Phases Features</vt:lpstr>
      <vt:lpstr>Phases Features</vt:lpstr>
      <vt:lpstr>Phases Features</vt:lpstr>
      <vt:lpstr>Continuous Delivery Vs. Continuous Deployment</vt:lpstr>
      <vt:lpstr>Advantages of CI/CD</vt:lpstr>
      <vt:lpstr>Advantages of CI/CD</vt:lpstr>
      <vt:lpstr>Continuous Integration Tools</vt:lpstr>
      <vt:lpstr>What is Jenkins?</vt:lpstr>
      <vt:lpstr>What is Jenkins?</vt:lpstr>
      <vt:lpstr>Jenkins Features</vt:lpstr>
      <vt:lpstr>Welcome to Jenkins!</vt:lpstr>
      <vt:lpstr>Jenkins Plugins</vt:lpstr>
      <vt:lpstr>Manage Jenkins</vt:lpstr>
      <vt:lpstr>Jenkins Example</vt:lpstr>
      <vt:lpstr>Jenkins Example</vt:lpstr>
      <vt:lpstr>Jenkins Example</vt:lpstr>
      <vt:lpstr>Jenkins Example</vt:lpstr>
      <vt:lpstr>Jenkins Pipeline</vt:lpstr>
      <vt:lpstr>Jenkins Pipeline</vt:lpstr>
      <vt:lpstr>Shortcomings of Single Jenkins Server</vt:lpstr>
      <vt:lpstr>Jenkins Distributed Architecture</vt:lpstr>
      <vt:lpstr>Jenkins Delivery Pipeline</vt:lpstr>
      <vt:lpstr>Testing Strategies</vt:lpstr>
      <vt:lpstr>Testing Strategies</vt:lpstr>
      <vt:lpstr>Advantages of Using Agile with DevOps Testing</vt:lpstr>
      <vt:lpstr>Automation Testing Framework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Dr. Mamdouh Alenezi</dc:creator>
  <cp:lastModifiedBy>Dr. Mamdouh Alenezi</cp:lastModifiedBy>
  <cp:revision>116</cp:revision>
  <cp:lastPrinted>2021-10-18T07:27:50Z</cp:lastPrinted>
  <dcterms:created xsi:type="dcterms:W3CDTF">2021-10-12T10:09:12Z</dcterms:created>
  <dcterms:modified xsi:type="dcterms:W3CDTF">2022-08-15T05:55:51Z</dcterms:modified>
</cp:coreProperties>
</file>